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1" r:id="rId1"/>
    <p:sldMasterId id="2147484291" r:id="rId2"/>
  </p:sldMasterIdLst>
  <p:notesMasterIdLst>
    <p:notesMasterId r:id="rId20"/>
  </p:notesMasterIdLst>
  <p:handoutMasterIdLst>
    <p:handoutMasterId r:id="rId21"/>
  </p:handoutMasterIdLst>
  <p:sldIdLst>
    <p:sldId id="257" r:id="rId3"/>
    <p:sldId id="492" r:id="rId4"/>
    <p:sldId id="486" r:id="rId5"/>
    <p:sldId id="494" r:id="rId6"/>
    <p:sldId id="495" r:id="rId7"/>
    <p:sldId id="496" r:id="rId8"/>
    <p:sldId id="497" r:id="rId9"/>
    <p:sldId id="499" r:id="rId10"/>
    <p:sldId id="501" r:id="rId11"/>
    <p:sldId id="503" r:id="rId12"/>
    <p:sldId id="505" r:id="rId13"/>
    <p:sldId id="506" r:id="rId14"/>
    <p:sldId id="507" r:id="rId15"/>
    <p:sldId id="508" r:id="rId16"/>
    <p:sldId id="509" r:id="rId17"/>
    <p:sldId id="510" r:id="rId18"/>
    <p:sldId id="511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55F"/>
    <a:srgbClr val="000000"/>
    <a:srgbClr val="BC331C"/>
    <a:srgbClr val="C64028"/>
    <a:srgbClr val="DEE7EA"/>
    <a:srgbClr val="C5F1FF"/>
    <a:srgbClr val="00759A"/>
    <a:srgbClr val="122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77387" autoAdjust="0"/>
  </p:normalViewPr>
  <p:slideViewPr>
    <p:cSldViewPr>
      <p:cViewPr varScale="1">
        <p:scale>
          <a:sx n="89" d="100"/>
          <a:sy n="89" d="100"/>
        </p:scale>
        <p:origin x="23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7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2D18C50-C3F3-46AD-BC3C-805ACD173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3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62929AB-1C1E-46DA-B6AE-FB177F047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BACE39BD-822F-41CF-A8BD-000226F78D8D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4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a product’s identity. It is a name, term, symbol, design, or any combination of these items that is used to distinguish a company and its products from all others.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brand name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the verbal part of a brand. It may include letters, words, numbers, and symbols that can be spoken.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 the other hand,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brand mark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the visual part of a brand. It may include a distinctive design or symbols that cannot be spoken.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</a:t>
            </a:r>
            <a:r>
              <a:rPr lang="en-US" baseline="0" dirty="0"/>
              <a:t> to list some brand name products, and then a generic </a:t>
            </a:r>
            <a:r>
              <a:rPr lang="en-US" baseline="0" dirty="0" err="1"/>
              <a:t>coutnerpart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2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revealing,</a:t>
            </a:r>
            <a:r>
              <a:rPr lang="en-US" baseline="0" dirty="0"/>
              <a:t> ask students to list reasons why they think product packaging might be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list everything included when</a:t>
            </a:r>
            <a:r>
              <a:rPr lang="en-US" baseline="0" dirty="0"/>
              <a:t> purchasing a digital camera, or a television.</a:t>
            </a:r>
          </a:p>
          <a:p>
            <a:endParaRPr lang="en-US" baseline="0" dirty="0"/>
          </a:p>
          <a:p>
            <a:r>
              <a:rPr lang="en-US" baseline="0" dirty="0"/>
              <a:t>A television might include: Owner’s manual, warranty, remote control, family time, happiness, </a:t>
            </a:r>
            <a:r>
              <a:rPr lang="en-US" baseline="0" dirty="0" err="1"/>
              <a:t>hdmi</a:t>
            </a:r>
            <a:r>
              <a:rPr lang="en-US" baseline="0" dirty="0"/>
              <a:t>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Have students guess the stages </a:t>
            </a:r>
            <a:r>
              <a:rPr lang="en-US" altLang="en-US" baseline="0" dirty="0"/>
              <a:t>of the following:</a:t>
            </a:r>
          </a:p>
          <a:p>
            <a:r>
              <a:rPr lang="en-US" altLang="en-US" baseline="0" dirty="0"/>
              <a:t>OLED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organic light-emitting diode)</a:t>
            </a:r>
            <a:r>
              <a:rPr lang="en-US" altLang="en-US" baseline="0" dirty="0"/>
              <a:t> TVs- Introduction</a:t>
            </a:r>
          </a:p>
          <a:p>
            <a:r>
              <a:rPr lang="en-US" altLang="en-US" baseline="0" dirty="0" err="1"/>
              <a:t>Blueray</a:t>
            </a:r>
            <a:r>
              <a:rPr lang="en-US" altLang="en-US" baseline="0" dirty="0"/>
              <a:t>- Growth</a:t>
            </a:r>
          </a:p>
          <a:p>
            <a:r>
              <a:rPr lang="en-US" altLang="en-US" baseline="0" dirty="0"/>
              <a:t>DVD- Maturity</a:t>
            </a:r>
          </a:p>
          <a:p>
            <a:r>
              <a:rPr lang="en-US" altLang="en-US" baseline="0" dirty="0"/>
              <a:t>Video Cassette- Decline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76E8AA1-10FE-4EDD-8BD4-1E8B7B854018}" type="slidenum">
              <a:rPr lang="en-US" altLang="en-US" smtClean="0">
                <a:latin typeface="Arial" charset="0"/>
              </a:rPr>
              <a:pPr eaLnBrk="1" hangingPunct="1"/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3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Width of the mix? 3 product lines (produce,</a:t>
            </a:r>
            <a:r>
              <a:rPr lang="en-US" baseline="0" dirty="0"/>
              <a:t> canned, beverages)</a:t>
            </a:r>
            <a:endParaRPr lang="en-US" dirty="0"/>
          </a:p>
          <a:p>
            <a:r>
              <a:rPr lang="en-US" dirty="0"/>
              <a:t>Length of the mix? 14 fruit</a:t>
            </a:r>
            <a:r>
              <a:rPr lang="en-US" baseline="0" dirty="0"/>
              <a:t>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6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</a:t>
            </a:r>
            <a:r>
              <a:rPr lang="en-US" baseline="0" dirty="0"/>
              <a:t> list products they use that have been modified or extended.</a:t>
            </a:r>
          </a:p>
          <a:p>
            <a:r>
              <a:rPr lang="en-US" baseline="0" dirty="0"/>
              <a:t>Have students used products that have been deleted from a product line?</a:t>
            </a:r>
          </a:p>
          <a:p>
            <a:r>
              <a:rPr lang="en-US" baseline="0" dirty="0"/>
              <a:t>What new products have students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BACE39BD-822F-41CF-A8BD-000226F78D8D}" type="slidenum">
              <a:rPr lang="en-US" altLang="en-US" smtClean="0">
                <a:latin typeface="Arial" charset="0"/>
              </a:rPr>
              <a:pPr eaLnBrk="1" hangingPunct="1"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32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</a:t>
            </a:r>
            <a:r>
              <a:rPr lang="en-US" baseline="0" dirty="0"/>
              <a:t> students list as many goods and services as they can think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list some examples</a:t>
            </a:r>
            <a:r>
              <a:rPr lang="en-US" baseline="0" dirty="0"/>
              <a:t> of the three types of consumer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929AB-1C1E-46DA-B6AE-FB177F0472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3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BACE39BD-822F-41CF-A8BD-000226F78D8D}" type="slidenum">
              <a:rPr lang="en-US" altLang="en-US" smtClean="0">
                <a:latin typeface="Arial" charset="0"/>
              </a:rPr>
              <a:pPr eaLnBrk="1" hangingPunct="1"/>
              <a:t>10</a:t>
            </a:fld>
            <a:endParaRPr lang="en-US" alt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5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P:\AES Processes and Practices\_AES Corporate Identity&amp; Logos\Logo Artwork\BusIT Logos\AES_BUSIT21_TITLE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6591300"/>
            <a:ext cx="1906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29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15051F-3CCF-4818-A808-9E74EF7C21CC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FB153A-A959-4566-9912-C8A72729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FCFFEE-E33B-49B0-86DA-43714A515625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7A6237-87F7-4D10-9D1E-FE2E3ADA4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749300"/>
            <a:ext cx="6019800" cy="685800"/>
          </a:xfrm>
        </p:spPr>
        <p:txBody>
          <a:bodyPr/>
          <a:lstStyle>
            <a:lvl1pPr algn="ctr">
              <a:defRPr sz="2600">
                <a:solidFill>
                  <a:srgbClr val="FF0000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55000" cy="482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2200" y="2057400"/>
            <a:ext cx="3835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2057400"/>
            <a:ext cx="3835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49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55000" cy="482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057400"/>
            <a:ext cx="3835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0" y="2057400"/>
            <a:ext cx="3835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88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5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4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CC462-7013-407D-8616-EF425B8D06B9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174AD8-6915-4555-B24B-D89E58BCC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6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3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8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F4E-9558-4DB6-9ACE-703E73D71B5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EE76-8328-43A1-8BD2-097E494E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76503-6D26-4AC8-8964-3DEB49FB11D8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C18554-BF99-4A9F-A67B-9FE72B122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82BFC0-8D32-42E9-9593-1B1499D51B85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9BE4A4-77CC-4C5C-AEE3-435D5DBFB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9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4385AD-3309-43BC-BEB6-CC693C1FD902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FEC0A2-F6BF-476E-9231-B6592B9B4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6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2C04EB-0E67-4862-AF86-3FFB425B1702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4F6AC-FFA7-4DB7-B95C-71DBAC259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33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D26E9-139B-43A1-946B-2A9A123CFCAE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2BD499-CD16-4C35-A50B-831CA7DE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1281A7-F983-4B16-8FD7-3F9B877A40B1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6E0EB14-B3AE-45D5-A63E-1150FDAB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4" name="Picture 2" descr="P:\AES Processes and Practices\_AES Corporate Identity&amp; Logos\Logo Artwork\BusIT Logos\AES_BUSIT21_TITLE_WHITE.pn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6591300"/>
            <a:ext cx="1906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77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78" r:id="rId13"/>
    <p:sldLayoutId id="214748427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150BF4E-9558-4DB6-9ACE-703E73D71B56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D1EE76-8328-43A1-8BD2-097E494E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5.xml"/><Relationship Id="rId7" Type="http://schemas.openxmlformats.org/officeDocument/2006/relationships/image" Target="../media/image3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5.png"/><Relationship Id="rId4" Type="http://schemas.openxmlformats.org/officeDocument/2006/relationships/tags" Target="../tags/tag16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3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5.png"/><Relationship Id="rId5" Type="http://schemas.openxmlformats.org/officeDocument/2006/relationships/tags" Target="../tags/tag21.xml"/><Relationship Id="rId10" Type="http://schemas.openxmlformats.org/officeDocument/2006/relationships/image" Target="../media/image34.png"/><Relationship Id="rId4" Type="http://schemas.openxmlformats.org/officeDocument/2006/relationships/tags" Target="../tags/tag20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ristinsavko\Documents\ShutterStock Images\shutterstock_5075143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36498"/>
            <a:ext cx="8229600" cy="12032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Unit: Product Planning</a:t>
            </a:r>
            <a:br>
              <a:rPr lang="en-US" sz="2800" b="1" dirty="0"/>
            </a:br>
            <a:r>
              <a:rPr lang="en-US" sz="2800" b="1" dirty="0" smtClean="0"/>
              <a:t>Product </a:t>
            </a:r>
            <a:r>
              <a:rPr lang="en-US" sz="2800" b="1" dirty="0"/>
              <a:t>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7883"/>
            <a:ext cx="8229600" cy="9746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Branding </a:t>
            </a:r>
            <a:r>
              <a:rPr lang="en-US" sz="2800" b="1" dirty="0"/>
              <a:t>and Packaging</a:t>
            </a:r>
          </a:p>
        </p:txBody>
      </p:sp>
      <p:pic>
        <p:nvPicPr>
          <p:cNvPr id="4" name="Picture 5" descr="C:\Users\kristinsavko\Documents\ShutterStock Images\shutterstock_50981785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8200"/>
            <a:ext cx="9160476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152400"/>
            <a:ext cx="82550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Brand- A product’s identity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0380" y="18785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Brand name</a:t>
            </a:r>
            <a:r>
              <a:rPr lang="en-US" dirty="0">
                <a:latin typeface="+mn-lt"/>
              </a:rPr>
              <a:t>- Verbal part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0489" y="2286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Brand mark</a:t>
            </a:r>
            <a:r>
              <a:rPr lang="en-US" dirty="0">
                <a:latin typeface="+mn-lt"/>
              </a:rPr>
              <a:t>- Visual part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6359" y="3730440"/>
            <a:ext cx="431424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Branding helps a seller define special qualities of their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Customers expect brands to be consistent on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Customers develop loyalty to brands</a:t>
            </a:r>
          </a:p>
        </p:txBody>
      </p:sp>
      <p:pic>
        <p:nvPicPr>
          <p:cNvPr id="10" name="coffee ba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74" y="1261584"/>
            <a:ext cx="2854903" cy="5334000"/>
          </a:xfrm>
          <a:prstGeom prst="rect">
            <a:avLst/>
          </a:prstGeom>
        </p:spPr>
      </p:pic>
      <p:sp>
        <p:nvSpPr>
          <p:cNvPr id="14" name="coffee label"/>
          <p:cNvSpPr/>
          <p:nvPr/>
        </p:nvSpPr>
        <p:spPr>
          <a:xfrm>
            <a:off x="648859" y="3547584"/>
            <a:ext cx="2683475" cy="2739093"/>
          </a:xfrm>
          <a:custGeom>
            <a:avLst/>
            <a:gdLst>
              <a:gd name="connsiteX0" fmla="*/ 0 w 2842054"/>
              <a:gd name="connsiteY0" fmla="*/ 8238 h 2594919"/>
              <a:gd name="connsiteX1" fmla="*/ 8238 w 2842054"/>
              <a:gd name="connsiteY1" fmla="*/ 2594919 h 2594919"/>
              <a:gd name="connsiteX2" fmla="*/ 2842054 w 2842054"/>
              <a:gd name="connsiteY2" fmla="*/ 2578443 h 2594919"/>
              <a:gd name="connsiteX3" fmla="*/ 2833816 w 2842054"/>
              <a:gd name="connsiteY3" fmla="*/ 0 h 2594919"/>
              <a:gd name="connsiteX4" fmla="*/ 0 w 2842054"/>
              <a:gd name="connsiteY4" fmla="*/ 8238 h 2594919"/>
              <a:gd name="connsiteX0" fmla="*/ 0 w 2859610"/>
              <a:gd name="connsiteY0" fmla="*/ 0 h 2652584"/>
              <a:gd name="connsiteX1" fmla="*/ 25794 w 2859610"/>
              <a:gd name="connsiteY1" fmla="*/ 2652584 h 2652584"/>
              <a:gd name="connsiteX2" fmla="*/ 2859610 w 2859610"/>
              <a:gd name="connsiteY2" fmla="*/ 2636108 h 2652584"/>
              <a:gd name="connsiteX3" fmla="*/ 2851372 w 2859610"/>
              <a:gd name="connsiteY3" fmla="*/ 57665 h 2652584"/>
              <a:gd name="connsiteX4" fmla="*/ 0 w 2859610"/>
              <a:gd name="connsiteY4" fmla="*/ 0 h 2652584"/>
              <a:gd name="connsiteX0" fmla="*/ 0 w 2859610"/>
              <a:gd name="connsiteY0" fmla="*/ 0 h 2652584"/>
              <a:gd name="connsiteX1" fmla="*/ 25794 w 2859610"/>
              <a:gd name="connsiteY1" fmla="*/ 2652584 h 2652584"/>
              <a:gd name="connsiteX2" fmla="*/ 2859610 w 2859610"/>
              <a:gd name="connsiteY2" fmla="*/ 2636108 h 2652584"/>
              <a:gd name="connsiteX3" fmla="*/ 2851372 w 2859610"/>
              <a:gd name="connsiteY3" fmla="*/ 57665 h 2652584"/>
              <a:gd name="connsiteX4" fmla="*/ 0 w 2859610"/>
              <a:gd name="connsiteY4" fmla="*/ 0 h 2652584"/>
              <a:gd name="connsiteX0" fmla="*/ 0 w 2859610"/>
              <a:gd name="connsiteY0" fmla="*/ 11048 h 2663632"/>
              <a:gd name="connsiteX1" fmla="*/ 25794 w 2859610"/>
              <a:gd name="connsiteY1" fmla="*/ 2663632 h 2663632"/>
              <a:gd name="connsiteX2" fmla="*/ 2859610 w 2859610"/>
              <a:gd name="connsiteY2" fmla="*/ 2647156 h 2663632"/>
              <a:gd name="connsiteX3" fmla="*/ 2851373 w 2859610"/>
              <a:gd name="connsiteY3" fmla="*/ 2810 h 2663632"/>
              <a:gd name="connsiteX4" fmla="*/ 0 w 2859610"/>
              <a:gd name="connsiteY4" fmla="*/ 11048 h 2663632"/>
              <a:gd name="connsiteX0" fmla="*/ 0 w 2859610"/>
              <a:gd name="connsiteY0" fmla="*/ 8238 h 2660822"/>
              <a:gd name="connsiteX1" fmla="*/ 25794 w 2859610"/>
              <a:gd name="connsiteY1" fmla="*/ 2660822 h 2660822"/>
              <a:gd name="connsiteX2" fmla="*/ 2859610 w 2859610"/>
              <a:gd name="connsiteY2" fmla="*/ 2644346 h 2660822"/>
              <a:gd name="connsiteX3" fmla="*/ 2851373 w 2859610"/>
              <a:gd name="connsiteY3" fmla="*/ 0 h 2660822"/>
              <a:gd name="connsiteX4" fmla="*/ 0 w 2859610"/>
              <a:gd name="connsiteY4" fmla="*/ 8238 h 2660822"/>
              <a:gd name="connsiteX0" fmla="*/ 0 w 2859610"/>
              <a:gd name="connsiteY0" fmla="*/ 8238 h 2703132"/>
              <a:gd name="connsiteX1" fmla="*/ 25794 w 2859610"/>
              <a:gd name="connsiteY1" fmla="*/ 2660822 h 2703132"/>
              <a:gd name="connsiteX2" fmla="*/ 2859610 w 2859610"/>
              <a:gd name="connsiteY2" fmla="*/ 2644346 h 2703132"/>
              <a:gd name="connsiteX3" fmla="*/ 2851373 w 2859610"/>
              <a:gd name="connsiteY3" fmla="*/ 0 h 2703132"/>
              <a:gd name="connsiteX4" fmla="*/ 0 w 2859610"/>
              <a:gd name="connsiteY4" fmla="*/ 8238 h 2703132"/>
              <a:gd name="connsiteX0" fmla="*/ 0 w 2859610"/>
              <a:gd name="connsiteY0" fmla="*/ 8238 h 2739093"/>
              <a:gd name="connsiteX1" fmla="*/ 25794 w 2859610"/>
              <a:gd name="connsiteY1" fmla="*/ 2660822 h 2739093"/>
              <a:gd name="connsiteX2" fmla="*/ 2859610 w 2859610"/>
              <a:gd name="connsiteY2" fmla="*/ 2644346 h 2739093"/>
              <a:gd name="connsiteX3" fmla="*/ 2851373 w 2859610"/>
              <a:gd name="connsiteY3" fmla="*/ 0 h 2739093"/>
              <a:gd name="connsiteX4" fmla="*/ 0 w 2859610"/>
              <a:gd name="connsiteY4" fmla="*/ 8238 h 273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610" h="2739093">
                <a:moveTo>
                  <a:pt x="0" y="8238"/>
                </a:moveTo>
                <a:lnTo>
                  <a:pt x="25794" y="2660822"/>
                </a:lnTo>
                <a:cubicBezTo>
                  <a:pt x="1014292" y="2762422"/>
                  <a:pt x="1748214" y="2773405"/>
                  <a:pt x="2859610" y="2644346"/>
                </a:cubicBezTo>
                <a:cubicBezTo>
                  <a:pt x="2856864" y="1762897"/>
                  <a:pt x="2854119" y="881449"/>
                  <a:pt x="2851373" y="0"/>
                </a:cubicBezTo>
                <a:cubicBezTo>
                  <a:pt x="1909695" y="30206"/>
                  <a:pt x="1512285" y="68649"/>
                  <a:pt x="0" y="8238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63000"/>
                </a:schemeClr>
              </a:gs>
              <a:gs pos="50000">
                <a:schemeClr val="tx2"/>
              </a:gs>
              <a:gs pos="100000">
                <a:schemeClr val="tx2">
                  <a:lumMod val="90000"/>
                  <a:alpha val="6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rusty cup c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68" y="4269048"/>
            <a:ext cx="2288635" cy="1887467"/>
          </a:xfrm>
          <a:prstGeom prst="rect">
            <a:avLst/>
          </a:prstGeom>
        </p:spPr>
      </p:pic>
      <p:pic>
        <p:nvPicPr>
          <p:cNvPr id="15" name="trusty cup text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18" y="4269049"/>
            <a:ext cx="2288635" cy="1887466"/>
          </a:xfrm>
          <a:prstGeom prst="rect">
            <a:avLst/>
          </a:prstGeom>
        </p:spPr>
      </p:pic>
      <p:sp>
        <p:nvSpPr>
          <p:cNvPr id="16" name="dk brown blend label"/>
          <p:cNvSpPr/>
          <p:nvPr/>
        </p:nvSpPr>
        <p:spPr>
          <a:xfrm>
            <a:off x="738442" y="3683509"/>
            <a:ext cx="2517236" cy="439859"/>
          </a:xfrm>
          <a:custGeom>
            <a:avLst/>
            <a:gdLst>
              <a:gd name="connsiteX0" fmla="*/ 0 w 2550791"/>
              <a:gd name="connsiteY0" fmla="*/ 0 h 405809"/>
              <a:gd name="connsiteX1" fmla="*/ 2550791 w 2550791"/>
              <a:gd name="connsiteY1" fmla="*/ 0 h 405809"/>
              <a:gd name="connsiteX2" fmla="*/ 2550791 w 2550791"/>
              <a:gd name="connsiteY2" fmla="*/ 405809 h 405809"/>
              <a:gd name="connsiteX3" fmla="*/ 0 w 2550791"/>
              <a:gd name="connsiteY3" fmla="*/ 405809 h 405809"/>
              <a:gd name="connsiteX4" fmla="*/ 0 w 2550791"/>
              <a:gd name="connsiteY4" fmla="*/ 0 h 405809"/>
              <a:gd name="connsiteX0" fmla="*/ 0 w 2550791"/>
              <a:gd name="connsiteY0" fmla="*/ 0 h 405809"/>
              <a:gd name="connsiteX1" fmla="*/ 2550791 w 2550791"/>
              <a:gd name="connsiteY1" fmla="*/ 0 h 405809"/>
              <a:gd name="connsiteX2" fmla="*/ 2550791 w 2550791"/>
              <a:gd name="connsiteY2" fmla="*/ 405809 h 405809"/>
              <a:gd name="connsiteX3" fmla="*/ 0 w 2550791"/>
              <a:gd name="connsiteY3" fmla="*/ 405809 h 405809"/>
              <a:gd name="connsiteX4" fmla="*/ 0 w 2550791"/>
              <a:gd name="connsiteY4" fmla="*/ 0 h 405809"/>
              <a:gd name="connsiteX0" fmla="*/ 0 w 2550791"/>
              <a:gd name="connsiteY0" fmla="*/ 0 h 405809"/>
              <a:gd name="connsiteX1" fmla="*/ 2550791 w 2550791"/>
              <a:gd name="connsiteY1" fmla="*/ 0 h 405809"/>
              <a:gd name="connsiteX2" fmla="*/ 2550791 w 2550791"/>
              <a:gd name="connsiteY2" fmla="*/ 405809 h 405809"/>
              <a:gd name="connsiteX3" fmla="*/ 0 w 2550791"/>
              <a:gd name="connsiteY3" fmla="*/ 405809 h 405809"/>
              <a:gd name="connsiteX4" fmla="*/ 0 w 2550791"/>
              <a:gd name="connsiteY4" fmla="*/ 0 h 405809"/>
              <a:gd name="connsiteX0" fmla="*/ 0 w 2550791"/>
              <a:gd name="connsiteY0" fmla="*/ 0 h 438760"/>
              <a:gd name="connsiteX1" fmla="*/ 2550791 w 2550791"/>
              <a:gd name="connsiteY1" fmla="*/ 0 h 438760"/>
              <a:gd name="connsiteX2" fmla="*/ 2550791 w 2550791"/>
              <a:gd name="connsiteY2" fmla="*/ 405809 h 438760"/>
              <a:gd name="connsiteX3" fmla="*/ 0 w 2550791"/>
              <a:gd name="connsiteY3" fmla="*/ 405809 h 438760"/>
              <a:gd name="connsiteX4" fmla="*/ 0 w 2550791"/>
              <a:gd name="connsiteY4" fmla="*/ 0 h 438760"/>
              <a:gd name="connsiteX0" fmla="*/ 0 w 2550791"/>
              <a:gd name="connsiteY0" fmla="*/ 0 h 455427"/>
              <a:gd name="connsiteX1" fmla="*/ 2550791 w 2550791"/>
              <a:gd name="connsiteY1" fmla="*/ 0 h 455427"/>
              <a:gd name="connsiteX2" fmla="*/ 2550791 w 2550791"/>
              <a:gd name="connsiteY2" fmla="*/ 405809 h 455427"/>
              <a:gd name="connsiteX3" fmla="*/ 0 w 2550791"/>
              <a:gd name="connsiteY3" fmla="*/ 405809 h 455427"/>
              <a:gd name="connsiteX4" fmla="*/ 0 w 2550791"/>
              <a:gd name="connsiteY4" fmla="*/ 0 h 455427"/>
              <a:gd name="connsiteX0" fmla="*/ 0 w 2550791"/>
              <a:gd name="connsiteY0" fmla="*/ 0 h 458370"/>
              <a:gd name="connsiteX1" fmla="*/ 2550791 w 2550791"/>
              <a:gd name="connsiteY1" fmla="*/ 0 h 458370"/>
              <a:gd name="connsiteX2" fmla="*/ 2550791 w 2550791"/>
              <a:gd name="connsiteY2" fmla="*/ 405809 h 458370"/>
              <a:gd name="connsiteX3" fmla="*/ 0 w 2550791"/>
              <a:gd name="connsiteY3" fmla="*/ 405809 h 458370"/>
              <a:gd name="connsiteX4" fmla="*/ 0 w 2550791"/>
              <a:gd name="connsiteY4" fmla="*/ 0 h 458370"/>
              <a:gd name="connsiteX0" fmla="*/ 0 w 2550791"/>
              <a:gd name="connsiteY0" fmla="*/ 0 h 458370"/>
              <a:gd name="connsiteX1" fmla="*/ 2550791 w 2550791"/>
              <a:gd name="connsiteY1" fmla="*/ 0 h 458370"/>
              <a:gd name="connsiteX2" fmla="*/ 2550791 w 2550791"/>
              <a:gd name="connsiteY2" fmla="*/ 405809 h 458370"/>
              <a:gd name="connsiteX3" fmla="*/ 0 w 2550791"/>
              <a:gd name="connsiteY3" fmla="*/ 405809 h 458370"/>
              <a:gd name="connsiteX4" fmla="*/ 0 w 2550791"/>
              <a:gd name="connsiteY4" fmla="*/ 0 h 458370"/>
              <a:gd name="connsiteX0" fmla="*/ 0 w 2550791"/>
              <a:gd name="connsiteY0" fmla="*/ 0 h 458370"/>
              <a:gd name="connsiteX1" fmla="*/ 2550791 w 2550791"/>
              <a:gd name="connsiteY1" fmla="*/ 0 h 458370"/>
              <a:gd name="connsiteX2" fmla="*/ 2550791 w 2550791"/>
              <a:gd name="connsiteY2" fmla="*/ 405809 h 458370"/>
              <a:gd name="connsiteX3" fmla="*/ 0 w 2550791"/>
              <a:gd name="connsiteY3" fmla="*/ 405809 h 458370"/>
              <a:gd name="connsiteX4" fmla="*/ 0 w 2550791"/>
              <a:gd name="connsiteY4" fmla="*/ 0 h 458370"/>
              <a:gd name="connsiteX0" fmla="*/ 0 w 2550791"/>
              <a:gd name="connsiteY0" fmla="*/ 0 h 458370"/>
              <a:gd name="connsiteX1" fmla="*/ 2550791 w 2550791"/>
              <a:gd name="connsiteY1" fmla="*/ 0 h 458370"/>
              <a:gd name="connsiteX2" fmla="*/ 2550791 w 2550791"/>
              <a:gd name="connsiteY2" fmla="*/ 405809 h 458370"/>
              <a:gd name="connsiteX3" fmla="*/ 0 w 2550791"/>
              <a:gd name="connsiteY3" fmla="*/ 405809 h 458370"/>
              <a:gd name="connsiteX4" fmla="*/ 0 w 2550791"/>
              <a:gd name="connsiteY4" fmla="*/ 0 h 458370"/>
              <a:gd name="connsiteX0" fmla="*/ 0 w 2550791"/>
              <a:gd name="connsiteY0" fmla="*/ 0 h 446489"/>
              <a:gd name="connsiteX1" fmla="*/ 2550791 w 2550791"/>
              <a:gd name="connsiteY1" fmla="*/ 0 h 446489"/>
              <a:gd name="connsiteX2" fmla="*/ 2550791 w 2550791"/>
              <a:gd name="connsiteY2" fmla="*/ 405809 h 446489"/>
              <a:gd name="connsiteX3" fmla="*/ 0 w 2550791"/>
              <a:gd name="connsiteY3" fmla="*/ 405809 h 446489"/>
              <a:gd name="connsiteX4" fmla="*/ 0 w 2550791"/>
              <a:gd name="connsiteY4" fmla="*/ 0 h 446489"/>
              <a:gd name="connsiteX0" fmla="*/ 0 w 2550791"/>
              <a:gd name="connsiteY0" fmla="*/ 0 h 439859"/>
              <a:gd name="connsiteX1" fmla="*/ 2550791 w 2550791"/>
              <a:gd name="connsiteY1" fmla="*/ 0 h 439859"/>
              <a:gd name="connsiteX2" fmla="*/ 2550791 w 2550791"/>
              <a:gd name="connsiteY2" fmla="*/ 405809 h 439859"/>
              <a:gd name="connsiteX3" fmla="*/ 0 w 2550791"/>
              <a:gd name="connsiteY3" fmla="*/ 405809 h 439859"/>
              <a:gd name="connsiteX4" fmla="*/ 0 w 2550791"/>
              <a:gd name="connsiteY4" fmla="*/ 0 h 43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791" h="439859">
                <a:moveTo>
                  <a:pt x="0" y="0"/>
                </a:moveTo>
                <a:cubicBezTo>
                  <a:pt x="858503" y="49428"/>
                  <a:pt x="1651100" y="16476"/>
                  <a:pt x="2550791" y="0"/>
                </a:cubicBezTo>
                <a:lnTo>
                  <a:pt x="2550791" y="405809"/>
                </a:lnTo>
                <a:cubicBezTo>
                  <a:pt x="1502820" y="446998"/>
                  <a:pt x="817312" y="455236"/>
                  <a:pt x="0" y="405809"/>
                </a:cubicBez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riginal blend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50" y="3696401"/>
            <a:ext cx="1688453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2559" y="2527518"/>
            <a:ext cx="431424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brand name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Sold at a reduced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Minimal product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Less promotion reduces company costs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152400"/>
            <a:ext cx="82550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Generic Versus Brand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739" y="253507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Generic products:</a:t>
            </a:r>
            <a:endParaRPr lang="en-US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2476" y="777927"/>
            <a:ext cx="1466946" cy="2740789"/>
            <a:chOff x="553174" y="1261584"/>
            <a:chExt cx="2854903" cy="5334000"/>
          </a:xfrm>
        </p:grpSpPr>
        <p:pic>
          <p:nvPicPr>
            <p:cNvPr id="10" name="coffee ba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174" y="1261584"/>
              <a:ext cx="2854903" cy="5334000"/>
            </a:xfrm>
            <a:prstGeom prst="rect">
              <a:avLst/>
            </a:prstGeom>
          </p:spPr>
        </p:pic>
        <p:sp>
          <p:nvSpPr>
            <p:cNvPr id="14" name="coffee label"/>
            <p:cNvSpPr/>
            <p:nvPr/>
          </p:nvSpPr>
          <p:spPr>
            <a:xfrm>
              <a:off x="648859" y="3547584"/>
              <a:ext cx="2683475" cy="2739093"/>
            </a:xfrm>
            <a:custGeom>
              <a:avLst/>
              <a:gdLst>
                <a:gd name="connsiteX0" fmla="*/ 0 w 2842054"/>
                <a:gd name="connsiteY0" fmla="*/ 8238 h 2594919"/>
                <a:gd name="connsiteX1" fmla="*/ 8238 w 2842054"/>
                <a:gd name="connsiteY1" fmla="*/ 2594919 h 2594919"/>
                <a:gd name="connsiteX2" fmla="*/ 2842054 w 2842054"/>
                <a:gd name="connsiteY2" fmla="*/ 2578443 h 2594919"/>
                <a:gd name="connsiteX3" fmla="*/ 2833816 w 2842054"/>
                <a:gd name="connsiteY3" fmla="*/ 0 h 2594919"/>
                <a:gd name="connsiteX4" fmla="*/ 0 w 2842054"/>
                <a:gd name="connsiteY4" fmla="*/ 8238 h 2594919"/>
                <a:gd name="connsiteX0" fmla="*/ 0 w 2859610"/>
                <a:gd name="connsiteY0" fmla="*/ 0 h 2652584"/>
                <a:gd name="connsiteX1" fmla="*/ 25794 w 2859610"/>
                <a:gd name="connsiteY1" fmla="*/ 2652584 h 2652584"/>
                <a:gd name="connsiteX2" fmla="*/ 2859610 w 2859610"/>
                <a:gd name="connsiteY2" fmla="*/ 2636108 h 2652584"/>
                <a:gd name="connsiteX3" fmla="*/ 2851372 w 2859610"/>
                <a:gd name="connsiteY3" fmla="*/ 57665 h 2652584"/>
                <a:gd name="connsiteX4" fmla="*/ 0 w 2859610"/>
                <a:gd name="connsiteY4" fmla="*/ 0 h 2652584"/>
                <a:gd name="connsiteX0" fmla="*/ 0 w 2859610"/>
                <a:gd name="connsiteY0" fmla="*/ 0 h 2652584"/>
                <a:gd name="connsiteX1" fmla="*/ 25794 w 2859610"/>
                <a:gd name="connsiteY1" fmla="*/ 2652584 h 2652584"/>
                <a:gd name="connsiteX2" fmla="*/ 2859610 w 2859610"/>
                <a:gd name="connsiteY2" fmla="*/ 2636108 h 2652584"/>
                <a:gd name="connsiteX3" fmla="*/ 2851372 w 2859610"/>
                <a:gd name="connsiteY3" fmla="*/ 57665 h 2652584"/>
                <a:gd name="connsiteX4" fmla="*/ 0 w 2859610"/>
                <a:gd name="connsiteY4" fmla="*/ 0 h 2652584"/>
                <a:gd name="connsiteX0" fmla="*/ 0 w 2859610"/>
                <a:gd name="connsiteY0" fmla="*/ 11048 h 2663632"/>
                <a:gd name="connsiteX1" fmla="*/ 25794 w 2859610"/>
                <a:gd name="connsiteY1" fmla="*/ 2663632 h 2663632"/>
                <a:gd name="connsiteX2" fmla="*/ 2859610 w 2859610"/>
                <a:gd name="connsiteY2" fmla="*/ 2647156 h 2663632"/>
                <a:gd name="connsiteX3" fmla="*/ 2851373 w 2859610"/>
                <a:gd name="connsiteY3" fmla="*/ 2810 h 2663632"/>
                <a:gd name="connsiteX4" fmla="*/ 0 w 2859610"/>
                <a:gd name="connsiteY4" fmla="*/ 11048 h 2663632"/>
                <a:gd name="connsiteX0" fmla="*/ 0 w 2859610"/>
                <a:gd name="connsiteY0" fmla="*/ 8238 h 2660822"/>
                <a:gd name="connsiteX1" fmla="*/ 25794 w 2859610"/>
                <a:gd name="connsiteY1" fmla="*/ 2660822 h 2660822"/>
                <a:gd name="connsiteX2" fmla="*/ 2859610 w 2859610"/>
                <a:gd name="connsiteY2" fmla="*/ 2644346 h 2660822"/>
                <a:gd name="connsiteX3" fmla="*/ 2851373 w 2859610"/>
                <a:gd name="connsiteY3" fmla="*/ 0 h 2660822"/>
                <a:gd name="connsiteX4" fmla="*/ 0 w 2859610"/>
                <a:gd name="connsiteY4" fmla="*/ 8238 h 2660822"/>
                <a:gd name="connsiteX0" fmla="*/ 0 w 2859610"/>
                <a:gd name="connsiteY0" fmla="*/ 8238 h 2703132"/>
                <a:gd name="connsiteX1" fmla="*/ 25794 w 2859610"/>
                <a:gd name="connsiteY1" fmla="*/ 2660822 h 2703132"/>
                <a:gd name="connsiteX2" fmla="*/ 2859610 w 2859610"/>
                <a:gd name="connsiteY2" fmla="*/ 2644346 h 2703132"/>
                <a:gd name="connsiteX3" fmla="*/ 2851373 w 2859610"/>
                <a:gd name="connsiteY3" fmla="*/ 0 h 2703132"/>
                <a:gd name="connsiteX4" fmla="*/ 0 w 2859610"/>
                <a:gd name="connsiteY4" fmla="*/ 8238 h 2703132"/>
                <a:gd name="connsiteX0" fmla="*/ 0 w 2859610"/>
                <a:gd name="connsiteY0" fmla="*/ 8238 h 2739093"/>
                <a:gd name="connsiteX1" fmla="*/ 25794 w 2859610"/>
                <a:gd name="connsiteY1" fmla="*/ 2660822 h 2739093"/>
                <a:gd name="connsiteX2" fmla="*/ 2859610 w 2859610"/>
                <a:gd name="connsiteY2" fmla="*/ 2644346 h 2739093"/>
                <a:gd name="connsiteX3" fmla="*/ 2851373 w 2859610"/>
                <a:gd name="connsiteY3" fmla="*/ 0 h 2739093"/>
                <a:gd name="connsiteX4" fmla="*/ 0 w 2859610"/>
                <a:gd name="connsiteY4" fmla="*/ 8238 h 273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610" h="2739093">
                  <a:moveTo>
                    <a:pt x="0" y="8238"/>
                  </a:moveTo>
                  <a:lnTo>
                    <a:pt x="25794" y="2660822"/>
                  </a:lnTo>
                  <a:cubicBezTo>
                    <a:pt x="1014292" y="2762422"/>
                    <a:pt x="1748214" y="2773405"/>
                    <a:pt x="2859610" y="2644346"/>
                  </a:cubicBezTo>
                  <a:cubicBezTo>
                    <a:pt x="2856864" y="1762897"/>
                    <a:pt x="2854119" y="881449"/>
                    <a:pt x="2851373" y="0"/>
                  </a:cubicBezTo>
                  <a:cubicBezTo>
                    <a:pt x="1909695" y="30206"/>
                    <a:pt x="1512285" y="68649"/>
                    <a:pt x="0" y="8238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alpha val="63000"/>
                  </a:schemeClr>
                </a:gs>
                <a:gs pos="50000">
                  <a:schemeClr val="tx2"/>
                </a:gs>
                <a:gs pos="100000">
                  <a:schemeClr val="tx2">
                    <a:lumMod val="90000"/>
                    <a:alpha val="6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trusty cup cu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568" y="4269048"/>
              <a:ext cx="2288635" cy="1887467"/>
            </a:xfrm>
            <a:prstGeom prst="rect">
              <a:avLst/>
            </a:prstGeom>
          </p:spPr>
        </p:pic>
        <p:pic>
          <p:nvPicPr>
            <p:cNvPr id="15" name="trusty cup text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518" y="4269049"/>
              <a:ext cx="2288635" cy="1887466"/>
            </a:xfrm>
            <a:prstGeom prst="rect">
              <a:avLst/>
            </a:prstGeom>
          </p:spPr>
        </p:pic>
        <p:sp>
          <p:nvSpPr>
            <p:cNvPr id="16" name="dk brown blend label"/>
            <p:cNvSpPr/>
            <p:nvPr/>
          </p:nvSpPr>
          <p:spPr>
            <a:xfrm>
              <a:off x="738442" y="3683509"/>
              <a:ext cx="2517236" cy="439859"/>
            </a:xfrm>
            <a:custGeom>
              <a:avLst/>
              <a:gdLst>
                <a:gd name="connsiteX0" fmla="*/ 0 w 2550791"/>
                <a:gd name="connsiteY0" fmla="*/ 0 h 405809"/>
                <a:gd name="connsiteX1" fmla="*/ 2550791 w 2550791"/>
                <a:gd name="connsiteY1" fmla="*/ 0 h 405809"/>
                <a:gd name="connsiteX2" fmla="*/ 2550791 w 2550791"/>
                <a:gd name="connsiteY2" fmla="*/ 405809 h 405809"/>
                <a:gd name="connsiteX3" fmla="*/ 0 w 2550791"/>
                <a:gd name="connsiteY3" fmla="*/ 405809 h 405809"/>
                <a:gd name="connsiteX4" fmla="*/ 0 w 2550791"/>
                <a:gd name="connsiteY4" fmla="*/ 0 h 405809"/>
                <a:gd name="connsiteX0" fmla="*/ 0 w 2550791"/>
                <a:gd name="connsiteY0" fmla="*/ 0 h 405809"/>
                <a:gd name="connsiteX1" fmla="*/ 2550791 w 2550791"/>
                <a:gd name="connsiteY1" fmla="*/ 0 h 405809"/>
                <a:gd name="connsiteX2" fmla="*/ 2550791 w 2550791"/>
                <a:gd name="connsiteY2" fmla="*/ 405809 h 405809"/>
                <a:gd name="connsiteX3" fmla="*/ 0 w 2550791"/>
                <a:gd name="connsiteY3" fmla="*/ 405809 h 405809"/>
                <a:gd name="connsiteX4" fmla="*/ 0 w 2550791"/>
                <a:gd name="connsiteY4" fmla="*/ 0 h 405809"/>
                <a:gd name="connsiteX0" fmla="*/ 0 w 2550791"/>
                <a:gd name="connsiteY0" fmla="*/ 0 h 405809"/>
                <a:gd name="connsiteX1" fmla="*/ 2550791 w 2550791"/>
                <a:gd name="connsiteY1" fmla="*/ 0 h 405809"/>
                <a:gd name="connsiteX2" fmla="*/ 2550791 w 2550791"/>
                <a:gd name="connsiteY2" fmla="*/ 405809 h 405809"/>
                <a:gd name="connsiteX3" fmla="*/ 0 w 2550791"/>
                <a:gd name="connsiteY3" fmla="*/ 405809 h 405809"/>
                <a:gd name="connsiteX4" fmla="*/ 0 w 2550791"/>
                <a:gd name="connsiteY4" fmla="*/ 0 h 405809"/>
                <a:gd name="connsiteX0" fmla="*/ 0 w 2550791"/>
                <a:gd name="connsiteY0" fmla="*/ 0 h 438760"/>
                <a:gd name="connsiteX1" fmla="*/ 2550791 w 2550791"/>
                <a:gd name="connsiteY1" fmla="*/ 0 h 438760"/>
                <a:gd name="connsiteX2" fmla="*/ 2550791 w 2550791"/>
                <a:gd name="connsiteY2" fmla="*/ 405809 h 438760"/>
                <a:gd name="connsiteX3" fmla="*/ 0 w 2550791"/>
                <a:gd name="connsiteY3" fmla="*/ 405809 h 438760"/>
                <a:gd name="connsiteX4" fmla="*/ 0 w 2550791"/>
                <a:gd name="connsiteY4" fmla="*/ 0 h 438760"/>
                <a:gd name="connsiteX0" fmla="*/ 0 w 2550791"/>
                <a:gd name="connsiteY0" fmla="*/ 0 h 455427"/>
                <a:gd name="connsiteX1" fmla="*/ 2550791 w 2550791"/>
                <a:gd name="connsiteY1" fmla="*/ 0 h 455427"/>
                <a:gd name="connsiteX2" fmla="*/ 2550791 w 2550791"/>
                <a:gd name="connsiteY2" fmla="*/ 405809 h 455427"/>
                <a:gd name="connsiteX3" fmla="*/ 0 w 2550791"/>
                <a:gd name="connsiteY3" fmla="*/ 405809 h 455427"/>
                <a:gd name="connsiteX4" fmla="*/ 0 w 2550791"/>
                <a:gd name="connsiteY4" fmla="*/ 0 h 455427"/>
                <a:gd name="connsiteX0" fmla="*/ 0 w 2550791"/>
                <a:gd name="connsiteY0" fmla="*/ 0 h 458370"/>
                <a:gd name="connsiteX1" fmla="*/ 2550791 w 2550791"/>
                <a:gd name="connsiteY1" fmla="*/ 0 h 458370"/>
                <a:gd name="connsiteX2" fmla="*/ 2550791 w 2550791"/>
                <a:gd name="connsiteY2" fmla="*/ 405809 h 458370"/>
                <a:gd name="connsiteX3" fmla="*/ 0 w 2550791"/>
                <a:gd name="connsiteY3" fmla="*/ 405809 h 458370"/>
                <a:gd name="connsiteX4" fmla="*/ 0 w 2550791"/>
                <a:gd name="connsiteY4" fmla="*/ 0 h 458370"/>
                <a:gd name="connsiteX0" fmla="*/ 0 w 2550791"/>
                <a:gd name="connsiteY0" fmla="*/ 0 h 458370"/>
                <a:gd name="connsiteX1" fmla="*/ 2550791 w 2550791"/>
                <a:gd name="connsiteY1" fmla="*/ 0 h 458370"/>
                <a:gd name="connsiteX2" fmla="*/ 2550791 w 2550791"/>
                <a:gd name="connsiteY2" fmla="*/ 405809 h 458370"/>
                <a:gd name="connsiteX3" fmla="*/ 0 w 2550791"/>
                <a:gd name="connsiteY3" fmla="*/ 405809 h 458370"/>
                <a:gd name="connsiteX4" fmla="*/ 0 w 2550791"/>
                <a:gd name="connsiteY4" fmla="*/ 0 h 458370"/>
                <a:gd name="connsiteX0" fmla="*/ 0 w 2550791"/>
                <a:gd name="connsiteY0" fmla="*/ 0 h 458370"/>
                <a:gd name="connsiteX1" fmla="*/ 2550791 w 2550791"/>
                <a:gd name="connsiteY1" fmla="*/ 0 h 458370"/>
                <a:gd name="connsiteX2" fmla="*/ 2550791 w 2550791"/>
                <a:gd name="connsiteY2" fmla="*/ 405809 h 458370"/>
                <a:gd name="connsiteX3" fmla="*/ 0 w 2550791"/>
                <a:gd name="connsiteY3" fmla="*/ 405809 h 458370"/>
                <a:gd name="connsiteX4" fmla="*/ 0 w 2550791"/>
                <a:gd name="connsiteY4" fmla="*/ 0 h 458370"/>
                <a:gd name="connsiteX0" fmla="*/ 0 w 2550791"/>
                <a:gd name="connsiteY0" fmla="*/ 0 h 458370"/>
                <a:gd name="connsiteX1" fmla="*/ 2550791 w 2550791"/>
                <a:gd name="connsiteY1" fmla="*/ 0 h 458370"/>
                <a:gd name="connsiteX2" fmla="*/ 2550791 w 2550791"/>
                <a:gd name="connsiteY2" fmla="*/ 405809 h 458370"/>
                <a:gd name="connsiteX3" fmla="*/ 0 w 2550791"/>
                <a:gd name="connsiteY3" fmla="*/ 405809 h 458370"/>
                <a:gd name="connsiteX4" fmla="*/ 0 w 2550791"/>
                <a:gd name="connsiteY4" fmla="*/ 0 h 458370"/>
                <a:gd name="connsiteX0" fmla="*/ 0 w 2550791"/>
                <a:gd name="connsiteY0" fmla="*/ 0 h 446489"/>
                <a:gd name="connsiteX1" fmla="*/ 2550791 w 2550791"/>
                <a:gd name="connsiteY1" fmla="*/ 0 h 446489"/>
                <a:gd name="connsiteX2" fmla="*/ 2550791 w 2550791"/>
                <a:gd name="connsiteY2" fmla="*/ 405809 h 446489"/>
                <a:gd name="connsiteX3" fmla="*/ 0 w 2550791"/>
                <a:gd name="connsiteY3" fmla="*/ 405809 h 446489"/>
                <a:gd name="connsiteX4" fmla="*/ 0 w 2550791"/>
                <a:gd name="connsiteY4" fmla="*/ 0 h 446489"/>
                <a:gd name="connsiteX0" fmla="*/ 0 w 2550791"/>
                <a:gd name="connsiteY0" fmla="*/ 0 h 439859"/>
                <a:gd name="connsiteX1" fmla="*/ 2550791 w 2550791"/>
                <a:gd name="connsiteY1" fmla="*/ 0 h 439859"/>
                <a:gd name="connsiteX2" fmla="*/ 2550791 w 2550791"/>
                <a:gd name="connsiteY2" fmla="*/ 405809 h 439859"/>
                <a:gd name="connsiteX3" fmla="*/ 0 w 2550791"/>
                <a:gd name="connsiteY3" fmla="*/ 405809 h 439859"/>
                <a:gd name="connsiteX4" fmla="*/ 0 w 2550791"/>
                <a:gd name="connsiteY4" fmla="*/ 0 h 43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791" h="439859">
                  <a:moveTo>
                    <a:pt x="0" y="0"/>
                  </a:moveTo>
                  <a:cubicBezTo>
                    <a:pt x="858503" y="49428"/>
                    <a:pt x="1651100" y="16476"/>
                    <a:pt x="2550791" y="0"/>
                  </a:cubicBezTo>
                  <a:lnTo>
                    <a:pt x="2550791" y="405809"/>
                  </a:lnTo>
                  <a:cubicBezTo>
                    <a:pt x="1502820" y="446998"/>
                    <a:pt x="817312" y="455236"/>
                    <a:pt x="0" y="4058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original blend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050" y="3696401"/>
              <a:ext cx="1688453" cy="493735"/>
            </a:xfrm>
            <a:prstGeom prst="rect">
              <a:avLst/>
            </a:prstGeom>
          </p:spPr>
        </p:pic>
      </p:grpSp>
      <p:pic>
        <p:nvPicPr>
          <p:cNvPr id="13" name="coffee ba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314" y="1177740"/>
            <a:ext cx="272328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352800"/>
            <a:ext cx="4674870" cy="3105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048000" cy="2033016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152400"/>
            <a:ext cx="82550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Packaging Purposes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05" l="0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44" y="1772283"/>
            <a:ext cx="1479861" cy="2287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2755389"/>
            <a:ext cx="3429000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8415" lvl="0" indent="-342900" algn="l">
              <a:spcBef>
                <a:spcPts val="100"/>
              </a:spcBef>
              <a:spcAft>
                <a:spcPts val="100"/>
              </a:spcAft>
              <a:buFont typeface="Symbol"/>
              <a:buChar char=""/>
              <a:tabLst>
                <a:tab pos="914400" algn="l"/>
                <a:tab pos="457200" algn="l"/>
              </a:tabLst>
            </a:pPr>
            <a:r>
              <a:rPr lang="en-US" dirty="0">
                <a:latin typeface="+mn-lt"/>
                <a:ea typeface="Times New Roman"/>
                <a:cs typeface="Times New Roman"/>
              </a:rPr>
              <a:t>Packaging can help a product </a:t>
            </a:r>
            <a:r>
              <a:rPr lang="en-US" i="1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stand out from the competition</a:t>
            </a:r>
            <a:r>
              <a:rPr lang="en-US" dirty="0">
                <a:latin typeface="+mn-lt"/>
                <a:ea typeface="Times New Roman"/>
                <a:cs typeface="Times New Roman"/>
              </a:rPr>
              <a:t>.</a:t>
            </a:r>
            <a:r>
              <a:rPr lang="en-US" dirty="0">
                <a:latin typeface="+mn-lt"/>
                <a:ea typeface="Times New Roman"/>
                <a:cs typeface="Calibri"/>
              </a:rPr>
              <a:t> </a:t>
            </a:r>
            <a:endParaRPr lang="en-US" dirty="0">
              <a:latin typeface="+mn-lt"/>
              <a:ea typeface="Times New Roman"/>
              <a:cs typeface="Times New Roman"/>
            </a:endParaRPr>
          </a:p>
          <a:p>
            <a:pPr marL="342900" marR="18415" lvl="0" indent="-342900" algn="l">
              <a:spcBef>
                <a:spcPts val="100"/>
              </a:spcBef>
              <a:spcAft>
                <a:spcPts val="100"/>
              </a:spcAft>
              <a:buFont typeface="Symbol"/>
              <a:buChar char=""/>
              <a:tabLst>
                <a:tab pos="914400" algn="l"/>
                <a:tab pos="457200" algn="l"/>
              </a:tabLst>
            </a:pPr>
            <a:r>
              <a:rPr lang="en-US" dirty="0">
                <a:latin typeface="+mn-lt"/>
                <a:ea typeface="Times New Roman"/>
                <a:cs typeface="Times New Roman"/>
              </a:rPr>
              <a:t>Packaging can </a:t>
            </a:r>
            <a:r>
              <a:rPr lang="en-US" i="1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make a product safer</a:t>
            </a:r>
            <a:r>
              <a:rPr lang="en-US" dirty="0">
                <a:latin typeface="+mn-lt"/>
                <a:ea typeface="Times New Roman"/>
                <a:cs typeface="Times New Roman"/>
              </a:rPr>
              <a:t>. </a:t>
            </a:r>
          </a:p>
          <a:p>
            <a:pPr marL="342900" marR="18415" lvl="0" indent="-342900" algn="l">
              <a:spcBef>
                <a:spcPts val="100"/>
              </a:spcBef>
              <a:spcAft>
                <a:spcPts val="100"/>
              </a:spcAft>
              <a:buFont typeface="Symbol"/>
              <a:buChar char=""/>
              <a:tabLst>
                <a:tab pos="914400" algn="l"/>
                <a:tab pos="457200" algn="l"/>
              </a:tabLst>
            </a:pPr>
            <a:r>
              <a:rPr lang="en-US" dirty="0">
                <a:latin typeface="+mn-lt"/>
                <a:ea typeface="Times New Roman"/>
                <a:cs typeface="Times New Roman"/>
              </a:rPr>
              <a:t>Packaging can </a:t>
            </a:r>
            <a:r>
              <a:rPr lang="en-US" i="1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make the product</a:t>
            </a:r>
            <a:r>
              <a:rPr lang="en-US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i="1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easier to use.</a:t>
            </a:r>
          </a:p>
          <a:p>
            <a:pPr marL="342900" marR="18415" lvl="0" indent="-342900" algn="l">
              <a:spcBef>
                <a:spcPts val="100"/>
              </a:spcBef>
              <a:spcAft>
                <a:spcPts val="100"/>
              </a:spcAft>
              <a:buFont typeface="Symbol"/>
              <a:buChar char=""/>
              <a:tabLst>
                <a:tab pos="914400" algn="l"/>
                <a:tab pos="457200" algn="l"/>
              </a:tabLst>
            </a:pPr>
            <a:r>
              <a:rPr lang="en-US" dirty="0">
                <a:latin typeface="+mn-lt"/>
                <a:ea typeface="Times New Roman"/>
                <a:cs typeface="Times New Roman"/>
              </a:rPr>
              <a:t>Packaging </a:t>
            </a:r>
            <a:r>
              <a:rPr lang="en-US" i="1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protects a product during shipping</a:t>
            </a:r>
            <a:r>
              <a:rPr lang="en-US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. </a:t>
            </a:r>
          </a:p>
          <a:p>
            <a:pPr marL="342900" marR="18415" lvl="0" indent="-342900" algn="l">
              <a:spcBef>
                <a:spcPts val="100"/>
              </a:spcBef>
              <a:spcAft>
                <a:spcPts val="100"/>
              </a:spcAft>
              <a:buFont typeface="Symbol"/>
              <a:buChar char=""/>
              <a:tabLst>
                <a:tab pos="914400" algn="l"/>
                <a:tab pos="457200" algn="l"/>
              </a:tabLst>
            </a:pPr>
            <a:r>
              <a:rPr lang="en-US" dirty="0">
                <a:latin typeface="+mn-lt"/>
                <a:ea typeface="Times New Roman"/>
                <a:cs typeface="Times New Roman"/>
              </a:rPr>
              <a:t>Labels on packaging </a:t>
            </a:r>
            <a:r>
              <a:rPr lang="en-US" i="1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help the customer make a buying decision</a:t>
            </a:r>
            <a:r>
              <a:rPr lang="en-US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dirty="0">
                <a:latin typeface="+mn-lt"/>
                <a:ea typeface="Times New Roman"/>
                <a:cs typeface="Times New Roman"/>
              </a:rPr>
              <a:t>by providing information.</a:t>
            </a:r>
            <a:endParaRPr lang="en-US" sz="2000" dirty="0">
              <a:latin typeface="+mn-lt"/>
              <a:ea typeface="Times New Roman"/>
              <a:cs typeface="Times New Roman"/>
            </a:endParaRPr>
          </a:p>
          <a:p>
            <a:pPr algn="l"/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610328"/>
            <a:ext cx="497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Why is product packaging important?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3425" y="635000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Packaging</a:t>
            </a:r>
            <a:r>
              <a:rPr lang="en-US" dirty="0">
                <a:latin typeface="+mn-lt"/>
              </a:rPr>
              <a:t>- the container or wrapping for a product</a:t>
            </a:r>
          </a:p>
        </p:txBody>
      </p:sp>
    </p:spTree>
    <p:extLst>
      <p:ext uri="{BB962C8B-B14F-4D97-AF65-F5344CB8AC3E}">
        <p14:creationId xmlns:p14="http://schemas.microsoft.com/office/powerpoint/2010/main" val="23304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55"/>
            <a:ext cx="8229600" cy="1143000"/>
          </a:xfrm>
        </p:spPr>
        <p:txBody>
          <a:bodyPr/>
          <a:lstStyle/>
          <a:p>
            <a:r>
              <a:rPr lang="en-US" b="1" dirty="0" smtClean="0"/>
              <a:t>Juice Box Marketing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86" y="2514600"/>
            <a:ext cx="8153400" cy="33433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50" dirty="0"/>
              <a:t>Juice-Tree is a company that sells fruit juices nationwide. They have traditionally sold their juice in plastic bottles.</a:t>
            </a:r>
          </a:p>
          <a:p>
            <a:pPr marL="0" indent="0">
              <a:buNone/>
            </a:pPr>
            <a:r>
              <a:rPr lang="en-US" sz="2250" dirty="0"/>
              <a:t> </a:t>
            </a:r>
          </a:p>
          <a:p>
            <a:pPr marL="0" indent="0">
              <a:buNone/>
            </a:pPr>
            <a:r>
              <a:rPr lang="en-US" sz="2250" dirty="0"/>
              <a:t>Now they want to repackage their product to better compete with other juices on the market. They want to sell their juice in single-serving juice boxes. They also want to update their image to attract children and their parents to buy their juice products. </a:t>
            </a:r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r>
              <a:rPr lang="en-US" sz="2250" dirty="0"/>
              <a:t>You will design a juice box package that meets the marketing requirements of the company.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1633974"/>
            <a:ext cx="327660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od.fnr.sndimg.com/content/dam/images/food/fullset/2012/8/16/1/HE_Apple-Juice_s4x3.jpg.rend.hgtvcom.616.462.suffix/13716095189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2" y="368425"/>
            <a:ext cx="7979105" cy="59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046560"/>
            <a:ext cx="7143750" cy="47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8762"/>
            <a:ext cx="8229600" cy="1036638"/>
          </a:xfrm>
        </p:spPr>
        <p:txBody>
          <a:bodyPr/>
          <a:lstStyle/>
          <a:p>
            <a:r>
              <a:rPr lang="en-US" dirty="0" smtClean="0"/>
              <a:t>Juice Box Marketing Project Rubric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55078"/>
              </p:ext>
            </p:extLst>
          </p:nvPr>
        </p:nvGraphicFramePr>
        <p:xfrm>
          <a:off x="571500" y="1295400"/>
          <a:ext cx="8001000" cy="46125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12183">
                  <a:extLst>
                    <a:ext uri="{9D8B030D-6E8A-4147-A177-3AD203B41FA5}">
                      <a16:colId xmlns:a16="http://schemas.microsoft.com/office/drawing/2014/main" val="899546364"/>
                    </a:ext>
                  </a:extLst>
                </a:gridCol>
                <a:gridCol w="1088817">
                  <a:extLst>
                    <a:ext uri="{9D8B030D-6E8A-4147-A177-3AD203B41FA5}">
                      <a16:colId xmlns:a16="http://schemas.microsoft.com/office/drawing/2014/main" val="2537854136"/>
                    </a:ext>
                  </a:extLst>
                </a:gridCol>
              </a:tblGrid>
              <a:tr h="172474">
                <a:tc>
                  <a:txBody>
                    <a:bodyPr/>
                    <a:lstStyle/>
                    <a:p>
                      <a:pPr marL="647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Final juice box package design should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 the following: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indent="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03321"/>
                  </a:ext>
                </a:extLst>
              </a:tr>
              <a:tr h="183971">
                <a:tc>
                  <a:txBody>
                    <a:bodyPr/>
                    <a:lstStyle/>
                    <a:p>
                      <a:pPr marL="248285" marR="0" indent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60066"/>
                  </a:ext>
                </a:extLst>
              </a:tr>
              <a:tr h="1934576">
                <a:tc>
                  <a:txBody>
                    <a:bodyPr/>
                    <a:lstStyle/>
                    <a:p>
                      <a:pPr marL="979805" marR="0" indent="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979805" algn="l"/>
                          <a:tab pos="98044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marR="0" lvl="1" indent="-342900">
                        <a:spcBef>
                          <a:spcPts val="9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979805" algn="l"/>
                          <a:tab pos="98044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Required</a:t>
                      </a:r>
                      <a:r>
                        <a:rPr lang="en-US" sz="1200" b="1" spc="-4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information: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1200150" marR="0" lvl="2" indent="-285750">
                        <a:spcBef>
                          <a:spcPts val="95"/>
                        </a:spcBef>
                        <a:spcAft>
                          <a:spcPts val="0"/>
                        </a:spcAft>
                        <a:buSzPts val="1100"/>
                        <a:buFont typeface="Courier New" panose="02070309020205020404" pitchFamily="49" charset="0"/>
                        <a:buChar char="o"/>
                        <a:tabLst>
                          <a:tab pos="1437005" algn="l"/>
                          <a:tab pos="143764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Student information: name, class period,</a:t>
                      </a:r>
                      <a:r>
                        <a:rPr lang="en-US" sz="1200" spc="-65" dirty="0"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marL="1200150" marR="0" lvl="2" indent="-285750">
                        <a:spcBef>
                          <a:spcPts val="75"/>
                        </a:spcBef>
                        <a:spcAft>
                          <a:spcPts val="0"/>
                        </a:spcAft>
                        <a:buSzPts val="1100"/>
                        <a:buFont typeface="Courier New" panose="02070309020205020404" pitchFamily="49" charset="0"/>
                        <a:buChar char="o"/>
                        <a:tabLst>
                          <a:tab pos="1437005" algn="l"/>
                          <a:tab pos="143764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Product</a:t>
                      </a:r>
                      <a:r>
                        <a:rPr lang="en-US" sz="1200" spc="-30" dirty="0"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information: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marL="1600200" marR="0" lvl="3" indent="-228600">
                        <a:spcBef>
                          <a:spcPts val="6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1894205" algn="l"/>
                          <a:tab pos="189484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Manufacturer’s name: Juice</a:t>
                      </a:r>
                      <a:r>
                        <a:rPr lang="en-US" sz="1200" spc="-1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Tree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1600200" marR="0" lvl="3" indent="-228600">
                        <a:spcBef>
                          <a:spcPts val="95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1894205" algn="l"/>
                          <a:tab pos="189484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Product name: ______</a:t>
                      </a:r>
                      <a:r>
                        <a:rPr lang="en-US" sz="1200" spc="-3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Juice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1600200" marR="0" lvl="3" indent="-228600">
                        <a:spcBef>
                          <a:spcPts val="95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1894205" algn="l"/>
                          <a:tab pos="189484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Amount in package: 10 FL OZ, 296</a:t>
                      </a:r>
                      <a:r>
                        <a:rPr lang="en-US" sz="1200" spc="-4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ml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1600200" marR="0" lvl="3" indent="-228600">
                        <a:spcBef>
                          <a:spcPts val="95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1894205" algn="l"/>
                          <a:tab pos="189484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Marketing phrase: The Juice That Makes You</a:t>
                      </a:r>
                      <a:r>
                        <a:rPr lang="en-US" sz="1200" spc="-6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Smile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1600200" marR="322580" lvl="3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1894205" algn="l"/>
                          <a:tab pos="189484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Nutritional Information: Calories 150, Fat 0g, Vitamin A 100%, Vitamin B</a:t>
                      </a:r>
                      <a:r>
                        <a:rPr lang="en-US" sz="1200" spc="-2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100%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 of</a:t>
                      </a:r>
                      <a:r>
                        <a:rPr lang="en-US" sz="11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2148"/>
                  </a:ext>
                </a:extLst>
              </a:tr>
              <a:tr h="1236059">
                <a:tc>
                  <a:txBody>
                    <a:bodyPr/>
                    <a:lstStyle/>
                    <a:p>
                      <a:pPr marL="979805" marR="154305" indent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979805" algn="l"/>
                          <a:tab pos="98044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marR="154305" lvl="1" indent="-34290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979805" algn="l"/>
                          <a:tab pos="98044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Design meets client requirements for updated juice box packaging that attracts children and their parents to buy their juice</a:t>
                      </a:r>
                      <a:r>
                        <a:rPr lang="en-US" sz="1200" b="1" spc="-1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products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1437005" marR="560070" lvl="0" indent="-228600">
                        <a:lnSpc>
                          <a:spcPct val="98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7005" algn="l"/>
                        </a:tabLs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attractive in regards to color, artistry, creativity,</a:t>
                      </a:r>
                      <a:r>
                        <a:rPr lang="en-US" sz="12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placement of</a:t>
                      </a:r>
                      <a:r>
                        <a:rPr lang="en-US" sz="12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elements</a:t>
                      </a: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37005" marR="560070" lvl="0" indent="-228600">
                        <a:lnSpc>
                          <a:spcPct val="98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37005" algn="l"/>
                        </a:tabLs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shows creativity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 of</a:t>
                      </a:r>
                      <a:r>
                        <a:rPr lang="en-US" sz="11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28493"/>
                  </a:ext>
                </a:extLst>
              </a:tr>
              <a:tr h="718639">
                <a:tc>
                  <a:txBody>
                    <a:bodyPr/>
                    <a:lstStyle/>
                    <a:p>
                      <a:pPr marL="979805" marR="0" indent="0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979805" algn="l"/>
                          <a:tab pos="98044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0100" marR="0" lvl="1" indent="-342900">
                        <a:spcBef>
                          <a:spcPts val="9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979805" algn="l"/>
                          <a:tab pos="98044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Assembly: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1208405" marR="0" lvl="0" indent="0">
                        <a:spcBef>
                          <a:spcPts val="105"/>
                        </a:spcBef>
                        <a:spcAft>
                          <a:spcPts val="0"/>
                        </a:spcAft>
                        <a:tabLst>
                          <a:tab pos="1437005" algn="l"/>
                        </a:tabLst>
                      </a:pPr>
                      <a:r>
                        <a:rPr lang="en-US" sz="1200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	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 is assembled neatly and</a:t>
                      </a:r>
                      <a:r>
                        <a:rPr lang="en-US" sz="1200" spc="-7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correctly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 of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096388"/>
                  </a:ext>
                </a:extLst>
              </a:tr>
              <a:tr h="356445">
                <a:tc>
                  <a:txBody>
                    <a:bodyPr/>
                    <a:lstStyle/>
                    <a:p>
                      <a:pPr marL="0" marR="64135" indent="0" algn="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" indent="0" algn="ctr"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 of</a:t>
                      </a:r>
                      <a:r>
                        <a:rPr lang="en-US" sz="11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78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050" y="2932329"/>
            <a:ext cx="3200400" cy="3580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152400"/>
            <a:ext cx="82550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What is a product?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990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Product</a:t>
            </a:r>
            <a:r>
              <a:rPr lang="en-US" dirty="0">
                <a:latin typeface="+mn-lt"/>
              </a:rPr>
              <a:t>- Anything offered to a market that might satisfy a want or a need.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88595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 product includes everything a customer receives in exchange.</a:t>
            </a:r>
          </a:p>
        </p:txBody>
      </p:sp>
      <p:pic>
        <p:nvPicPr>
          <p:cNvPr id="6" name="car phot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394" y="847767"/>
            <a:ext cx="2780806" cy="416912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golfi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407" y="4114800"/>
            <a:ext cx="3611290" cy="239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0" y="3352800"/>
            <a:ext cx="24003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example, a car purchase may include:</a:t>
            </a:r>
          </a:p>
          <a:p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Car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Owner’s manual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Warranty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Free maintenance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Special status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Joy</a:t>
            </a:r>
          </a:p>
        </p:txBody>
      </p:sp>
    </p:spTree>
    <p:extLst>
      <p:ext uri="{BB962C8B-B14F-4D97-AF65-F5344CB8AC3E}">
        <p14:creationId xmlns:p14="http://schemas.microsoft.com/office/powerpoint/2010/main" val="30152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55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Product Life Cycle</a:t>
            </a:r>
          </a:p>
        </p:txBody>
      </p:sp>
      <p:pic>
        <p:nvPicPr>
          <p:cNvPr id="1026" name="Picture 2" descr="V:\BNIT Curriculum\BI\BC MK Product Planning\MM Product Planning\life cyc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24050"/>
            <a:ext cx="3784600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85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b="1" dirty="0">
                <a:latin typeface="+mn-lt"/>
              </a:rPr>
              <a:t>product life cycle</a:t>
            </a:r>
            <a:r>
              <a:rPr lang="en-US" dirty="0">
                <a:latin typeface="+mn-lt"/>
              </a:rPr>
              <a:t> represents the stages of the product on the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20690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Introduction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product first placed on the market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28564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Growth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- customers begin buying 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643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Maturity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-  sales slow down or level 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4431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Decline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 sales and profits drop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24000"/>
            <a:ext cx="8839200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3375" y="169432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Fresh produce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074" y="25941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Canned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4604" y="169432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Beverages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" y="38100"/>
            <a:ext cx="825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Product Line and Product Mix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1633974"/>
            <a:ext cx="3276600" cy="71628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034" y="3057837"/>
            <a:ext cx="849989" cy="138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085" y="3082227"/>
            <a:ext cx="849989" cy="138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880" y="4599755"/>
            <a:ext cx="849989" cy="138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042" y="2133600"/>
            <a:ext cx="661469" cy="152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738942"/>
            <a:ext cx="694002" cy="160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10426" y="2162174"/>
            <a:ext cx="641956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519" y="3738942"/>
            <a:ext cx="705907" cy="163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697" y="2830423"/>
            <a:ext cx="706503" cy="16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2057400"/>
            <a:ext cx="838200" cy="10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53268"/>
            <a:ext cx="990600" cy="87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89" y="3481148"/>
            <a:ext cx="654422" cy="92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175" y="3404310"/>
            <a:ext cx="799215" cy="100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257" y="4831283"/>
            <a:ext cx="8979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80" y="4942884"/>
            <a:ext cx="822511" cy="80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3900" y="6475511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Length of mix- </a:t>
            </a:r>
            <a:r>
              <a:rPr lang="en-US" sz="1400" dirty="0">
                <a:latin typeface="+mn-lt"/>
              </a:rPr>
              <a:t>total number of products sold in all lines (ex. </a:t>
            </a:r>
            <a:r>
              <a:rPr lang="en-US" sz="1400" dirty="0" smtClean="0">
                <a:latin typeface="+mn-lt"/>
              </a:rPr>
              <a:t>14 fruit products)</a:t>
            </a:r>
            <a:endParaRPr lang="en-US" sz="14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151" y="6134100"/>
            <a:ext cx="872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Width of mix- </a:t>
            </a:r>
            <a:r>
              <a:rPr lang="en-US" sz="1400" dirty="0">
                <a:latin typeface="+mn-lt"/>
              </a:rPr>
              <a:t>number of different product lines sold by a company (ex. </a:t>
            </a:r>
            <a:r>
              <a:rPr lang="en-US" sz="1400" dirty="0" smtClean="0">
                <a:latin typeface="+mn-lt"/>
              </a:rPr>
              <a:t>3 product </a:t>
            </a:r>
            <a:r>
              <a:rPr lang="en-US" sz="1400" dirty="0">
                <a:latin typeface="+mn-lt"/>
              </a:rPr>
              <a:t>lines)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7900" y="566047"/>
            <a:ext cx="7696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Product Line</a:t>
            </a:r>
            <a:r>
              <a:rPr lang="en-US" sz="2000" dirty="0">
                <a:latin typeface="+mn-lt"/>
              </a:rPr>
              <a:t>- group of closely related </a:t>
            </a:r>
            <a:r>
              <a:rPr lang="en-US" sz="2000" dirty="0" smtClean="0">
                <a:latin typeface="+mn-lt"/>
              </a:rPr>
              <a:t>products</a:t>
            </a:r>
          </a:p>
          <a:p>
            <a:r>
              <a:rPr lang="en-US" sz="2000" b="1" dirty="0">
                <a:latin typeface="+mn-lt"/>
              </a:rPr>
              <a:t>Product Mix</a:t>
            </a:r>
            <a:r>
              <a:rPr lang="en-US" sz="2000" dirty="0">
                <a:latin typeface="+mn-lt"/>
              </a:rPr>
              <a:t>- all product lines for sale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ereal bar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6485">
            <a:off x="6476450" y="3084058"/>
            <a:ext cx="2356752" cy="1600651"/>
          </a:xfrm>
          <a:prstGeom prst="rect">
            <a:avLst/>
          </a:prstGeom>
        </p:spPr>
      </p:pic>
      <p:pic>
        <p:nvPicPr>
          <p:cNvPr id="8" name="new fresh packagi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68434">
            <a:off x="3036441" y="2263334"/>
            <a:ext cx="4468857" cy="35018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19100" y="161925"/>
            <a:ext cx="825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Managing the Product Mix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88582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Businesses must make adjustments on a regular basis to maintain an effective product mix.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409825"/>
            <a:ext cx="33909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8175" y="2867025"/>
            <a:ext cx="30099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 ways to adjust:</a:t>
            </a: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Change Existing Products</a:t>
            </a:r>
          </a:p>
          <a:p>
            <a:pPr marL="45720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Product Modification</a:t>
            </a:r>
          </a:p>
          <a:p>
            <a:pPr marL="45720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Product Extension</a:t>
            </a: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 Delete Products</a:t>
            </a: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 Develop New Products</a:t>
            </a:r>
          </a:p>
        </p:txBody>
      </p:sp>
      <p:pic>
        <p:nvPicPr>
          <p:cNvPr id="6" name="chocolate cereal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813" y="4772025"/>
            <a:ext cx="2415853" cy="1804987"/>
          </a:xfrm>
          <a:prstGeom prst="rect">
            <a:avLst/>
          </a:prstGeom>
        </p:spPr>
      </p:pic>
      <p:sp>
        <p:nvSpPr>
          <p:cNvPr id="7" name="discontinued"/>
          <p:cNvSpPr txBox="1"/>
          <p:nvPr/>
        </p:nvSpPr>
        <p:spPr>
          <a:xfrm rot="20502259">
            <a:off x="5587592" y="5214548"/>
            <a:ext cx="3469777" cy="584775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DISCONTINUED</a:t>
            </a:r>
          </a:p>
        </p:txBody>
      </p:sp>
    </p:spTree>
    <p:extLst>
      <p:ext uri="{BB962C8B-B14F-4D97-AF65-F5344CB8AC3E}">
        <p14:creationId xmlns:p14="http://schemas.microsoft.com/office/powerpoint/2010/main" val="8571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9100" y="190500"/>
            <a:ext cx="825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Managing the Product Mix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914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Managing the number of products is a critical task.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5105400"/>
            <a:ext cx="3975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usiness meeting" descr="V:\Multimedia\Stock Resources\Images\Shutterstock\Business and Office Worker\shutterstock_46389268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384" y="1752600"/>
            <a:ext cx="4568432" cy="3048000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36498"/>
            <a:ext cx="8229600" cy="10508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Classification </a:t>
            </a:r>
            <a:r>
              <a:rPr lang="en-US" sz="2800" b="1" dirty="0"/>
              <a:t>of Products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" y="914400"/>
            <a:ext cx="9149687" cy="59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152400"/>
            <a:ext cx="82550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Goods and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914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Good</a:t>
            </a:r>
            <a:r>
              <a:rPr lang="en-US" dirty="0">
                <a:latin typeface="+mn-lt"/>
              </a:rPr>
              <a:t>- A product you can touch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132183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Service</a:t>
            </a:r>
            <a:r>
              <a:rPr lang="en-US" dirty="0">
                <a:latin typeface="+mn-lt"/>
              </a:rPr>
              <a:t>- A product you cannot touch</a:t>
            </a:r>
          </a:p>
        </p:txBody>
      </p:sp>
      <p:pic>
        <p:nvPicPr>
          <p:cNvPr id="12" name="design consult" descr="C:\Users\kristinsavko\Documents\ShutterStock Images\shutterstock_2784451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756736" cy="41318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arpet samples" descr="C:\Users\kristinsavko\Documents\ShutterStock Images\shutterstock_74568637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075854"/>
            <a:ext cx="3396082" cy="22658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9991" y="2362201"/>
            <a:ext cx="36449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An interior designer giving advice to customers is a </a:t>
            </a:r>
            <a:r>
              <a:rPr lang="en-US" sz="1600" b="1" dirty="0"/>
              <a:t>service</a:t>
            </a:r>
            <a:r>
              <a:rPr lang="en-US" sz="1600" dirty="0"/>
              <a:t>. Or she can sell them items like carpet, paint, or furnishings. These are </a:t>
            </a:r>
            <a:r>
              <a:rPr lang="en-US" sz="1600" b="1" dirty="0"/>
              <a:t>goods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8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0"/>
            <a:ext cx="825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Consumer Products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18835"/>
              </p:ext>
            </p:extLst>
          </p:nvPr>
        </p:nvGraphicFramePr>
        <p:xfrm>
          <a:off x="275366" y="1676400"/>
          <a:ext cx="8580133" cy="3964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833">
                  <a:extLst>
                    <a:ext uri="{9D8B030D-6E8A-4147-A177-3AD203B41FA5}">
                      <a16:colId xmlns:a16="http://schemas.microsoft.com/office/drawing/2014/main" val="627656635"/>
                    </a:ext>
                  </a:extLst>
                </a:gridCol>
                <a:gridCol w="2098356">
                  <a:extLst>
                    <a:ext uri="{9D8B030D-6E8A-4147-A177-3AD203B41FA5}">
                      <a16:colId xmlns:a16="http://schemas.microsoft.com/office/drawing/2014/main" val="3563019363"/>
                    </a:ext>
                  </a:extLst>
                </a:gridCol>
                <a:gridCol w="2240617">
                  <a:extLst>
                    <a:ext uri="{9D8B030D-6E8A-4147-A177-3AD203B41FA5}">
                      <a16:colId xmlns:a16="http://schemas.microsoft.com/office/drawing/2014/main" val="4239074797"/>
                    </a:ext>
                  </a:extLst>
                </a:gridCol>
                <a:gridCol w="2382877">
                  <a:extLst>
                    <a:ext uri="{9D8B030D-6E8A-4147-A177-3AD203B41FA5}">
                      <a16:colId xmlns:a16="http://schemas.microsoft.com/office/drawing/2014/main" val="2673034253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456725584"/>
                    </a:ext>
                  </a:extLst>
                </a:gridCol>
              </a:tblGrid>
              <a:tr h="611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Marketing consideration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Convenience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Shopping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Specialty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7885498"/>
                  </a:ext>
                </a:extLst>
              </a:tr>
              <a:tr h="1206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Customer buying </a:t>
                      </a:r>
                      <a:r>
                        <a:rPr lang="en-US" sz="1600" dirty="0" smtClean="0">
                          <a:effectLst/>
                        </a:rPr>
                        <a:t>behavior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Frequent purchase, little effort (planning, comparison), low customer involvement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Less frequent purchase, much effort (planning and comparison of brands on price, quality, style etc.)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Strong brand preference and loyalty, special purchase effort, little comparison of brands, low price sensitivity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5298624"/>
                  </a:ext>
                </a:extLst>
              </a:tr>
              <a:tr h="313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Low price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Higher price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High price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22505672"/>
                  </a:ext>
                </a:extLst>
              </a:tr>
              <a:tr h="611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Distribution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Widespread distribution, convenient locations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Selective distribution, fewer outlets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Exclusive distribution in only one or a few outlets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30726212"/>
                  </a:ext>
                </a:extLst>
              </a:tr>
              <a:tr h="611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Promotion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Mass promotion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Advertising and personal selling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More carefully targeted promotion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1273938"/>
                  </a:ext>
                </a:extLst>
              </a:tr>
              <a:tr h="611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Examples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Toothpaste, magazines, laundry detergent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Television, furniture, clothing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Luxury goods (e.g. Rolex watch), designer clothing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7312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PUBLISH" val="No"/>
  <p:tag name="ARTICULATE_TEMPLATE" val="Corporate Communications"/>
  <p:tag name="PRESENTER_PREVIEW_MODE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4PbqHRi4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EbUJ33aq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7pjKGE7X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4br2QMOH_files\slide0001_image001.p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1TbE2Tjj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IP1nOlL1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EbUJ33aq_files\slide0001_image001.p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7pjKGE7X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ngela\AppData\Local\Temp\articulate\presenter\imgtemp\5888k5l3_files\slide0001_image001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4br2QMOH_files\slide0001_image001.p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1TbE2Tjj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ngela\AppData\Local\Temp\articulate\presenter\imgtemp\7UdrxKLJ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KRISTI~1\AppData\Local\Temp\articulate\presenter\imgtemp\Y83F04Zv_files\slide0001_image001.png"/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ngela\AppData\Local\Temp\articulate\presenter\imgtemp\woNWDjd1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KRISTI~1\AppData\Local\Temp\articulate\presenter\imgtemp\XRDn1NPW_files\slide0001_image001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HC21 Presentation</Template>
  <TotalTime>0</TotalTime>
  <Words>864</Words>
  <Application>Microsoft Office PowerPoint</Application>
  <PresentationFormat>On-screen Show (4:3)</PresentationFormat>
  <Paragraphs>152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Courier New</vt:lpstr>
      <vt:lpstr>Humanst521 BT</vt:lpstr>
      <vt:lpstr>Lucida Sans Unicode</vt:lpstr>
      <vt:lpstr>Symbol</vt:lpstr>
      <vt:lpstr>Times New Roman</vt:lpstr>
      <vt:lpstr>Verdana</vt:lpstr>
      <vt:lpstr>Wingdings 2</vt:lpstr>
      <vt:lpstr>Wingdings 3</vt:lpstr>
      <vt:lpstr>2_Concourse</vt:lpstr>
      <vt:lpstr>Custom Design</vt:lpstr>
      <vt:lpstr>Unit: Product Planning Product Life Cycle</vt:lpstr>
      <vt:lpstr>PowerPoint Presentation</vt:lpstr>
      <vt:lpstr>Product Life Cycle</vt:lpstr>
      <vt:lpstr>PowerPoint Presentation</vt:lpstr>
      <vt:lpstr>PowerPoint Presentation</vt:lpstr>
      <vt:lpstr>PowerPoint Presentation</vt:lpstr>
      <vt:lpstr>Classification of Products</vt:lpstr>
      <vt:lpstr>PowerPoint Presentation</vt:lpstr>
      <vt:lpstr>PowerPoint Presentation</vt:lpstr>
      <vt:lpstr>Branding and Packaging</vt:lpstr>
      <vt:lpstr>PowerPoint Presentation</vt:lpstr>
      <vt:lpstr>PowerPoint Presentation</vt:lpstr>
      <vt:lpstr>PowerPoint Presentation</vt:lpstr>
      <vt:lpstr>Juice Box Marketing Project</vt:lpstr>
      <vt:lpstr>PowerPoint Presentation</vt:lpstr>
      <vt:lpstr>PowerPoint Presentation</vt:lpstr>
      <vt:lpstr>Juice Box Marketing Project Rubric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2016-02-15T19:17:00Z</dcterms:created>
  <dcterms:modified xsi:type="dcterms:W3CDTF">2019-01-28T14:04:59Z</dcterms:modified>
</cp:coreProperties>
</file>