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51" r:id="rId1"/>
    <p:sldMasterId id="2147484291" r:id="rId2"/>
  </p:sldMasterIdLst>
  <p:notesMasterIdLst>
    <p:notesMasterId r:id="rId25"/>
  </p:notesMasterIdLst>
  <p:handoutMasterIdLst>
    <p:handoutMasterId r:id="rId26"/>
  </p:handoutMasterIdLst>
  <p:sldIdLst>
    <p:sldId id="257" r:id="rId3"/>
    <p:sldId id="491" r:id="rId4"/>
    <p:sldId id="492" r:id="rId5"/>
    <p:sldId id="493" r:id="rId6"/>
    <p:sldId id="494" r:id="rId7"/>
    <p:sldId id="495" r:id="rId8"/>
    <p:sldId id="496" r:id="rId9"/>
    <p:sldId id="497" r:id="rId10"/>
    <p:sldId id="498" r:id="rId11"/>
    <p:sldId id="499" r:id="rId12"/>
    <p:sldId id="500" r:id="rId13"/>
    <p:sldId id="501" r:id="rId14"/>
    <p:sldId id="502" r:id="rId15"/>
    <p:sldId id="503" r:id="rId16"/>
    <p:sldId id="504" r:id="rId17"/>
    <p:sldId id="505" r:id="rId18"/>
    <p:sldId id="506" r:id="rId19"/>
    <p:sldId id="507" r:id="rId20"/>
    <p:sldId id="508" r:id="rId21"/>
    <p:sldId id="509" r:id="rId22"/>
    <p:sldId id="510" r:id="rId23"/>
    <p:sldId id="511" r:id="rId24"/>
  </p:sldIdLst>
  <p:sldSz cx="9144000" cy="6858000" type="screen4x3"/>
  <p:notesSz cx="6858000" cy="9144000"/>
  <p:custDataLst>
    <p:tags r:id="rId27"/>
  </p:custDataLst>
  <p:defaultTextStyle>
    <a:defPPr>
      <a:defRPr lang="en-US"/>
    </a:defPPr>
    <a:lvl1pPr algn="ctr" rtl="0" fontAlgn="base">
      <a:spcBef>
        <a:spcPct val="50000"/>
      </a:spcBef>
      <a:spcAft>
        <a:spcPct val="0"/>
      </a:spcAft>
      <a:defRPr kern="1200">
        <a:solidFill>
          <a:schemeClr val="tx1"/>
        </a:solidFill>
        <a:latin typeface="Humanst521 BT" pitchFamily="34" charset="0"/>
        <a:ea typeface="+mn-ea"/>
        <a:cs typeface="+mn-cs"/>
      </a:defRPr>
    </a:lvl1pPr>
    <a:lvl2pPr marL="457200" algn="ctr" rtl="0" fontAlgn="base">
      <a:spcBef>
        <a:spcPct val="50000"/>
      </a:spcBef>
      <a:spcAft>
        <a:spcPct val="0"/>
      </a:spcAft>
      <a:defRPr kern="1200">
        <a:solidFill>
          <a:schemeClr val="tx1"/>
        </a:solidFill>
        <a:latin typeface="Humanst521 BT" pitchFamily="34" charset="0"/>
        <a:ea typeface="+mn-ea"/>
        <a:cs typeface="+mn-cs"/>
      </a:defRPr>
    </a:lvl2pPr>
    <a:lvl3pPr marL="914400" algn="ctr" rtl="0" fontAlgn="base">
      <a:spcBef>
        <a:spcPct val="50000"/>
      </a:spcBef>
      <a:spcAft>
        <a:spcPct val="0"/>
      </a:spcAft>
      <a:defRPr kern="1200">
        <a:solidFill>
          <a:schemeClr val="tx1"/>
        </a:solidFill>
        <a:latin typeface="Humanst521 BT" pitchFamily="34" charset="0"/>
        <a:ea typeface="+mn-ea"/>
        <a:cs typeface="+mn-cs"/>
      </a:defRPr>
    </a:lvl3pPr>
    <a:lvl4pPr marL="1371600" algn="ctr" rtl="0" fontAlgn="base">
      <a:spcBef>
        <a:spcPct val="50000"/>
      </a:spcBef>
      <a:spcAft>
        <a:spcPct val="0"/>
      </a:spcAft>
      <a:defRPr kern="1200">
        <a:solidFill>
          <a:schemeClr val="tx1"/>
        </a:solidFill>
        <a:latin typeface="Humanst521 BT" pitchFamily="34" charset="0"/>
        <a:ea typeface="+mn-ea"/>
        <a:cs typeface="+mn-cs"/>
      </a:defRPr>
    </a:lvl4pPr>
    <a:lvl5pPr marL="1828800" algn="ctr" rtl="0" fontAlgn="base">
      <a:spcBef>
        <a:spcPct val="50000"/>
      </a:spcBef>
      <a:spcAft>
        <a:spcPct val="0"/>
      </a:spcAft>
      <a:defRPr kern="1200">
        <a:solidFill>
          <a:schemeClr val="tx1"/>
        </a:solidFill>
        <a:latin typeface="Humanst521 BT" pitchFamily="34" charset="0"/>
        <a:ea typeface="+mn-ea"/>
        <a:cs typeface="+mn-cs"/>
      </a:defRPr>
    </a:lvl5pPr>
    <a:lvl6pPr marL="2286000" algn="l" defTabSz="914400" rtl="0" eaLnBrk="1" latinLnBrk="0" hangingPunct="1">
      <a:defRPr kern="1200">
        <a:solidFill>
          <a:schemeClr val="tx1"/>
        </a:solidFill>
        <a:latin typeface="Humanst521 BT" pitchFamily="34" charset="0"/>
        <a:ea typeface="+mn-ea"/>
        <a:cs typeface="+mn-cs"/>
      </a:defRPr>
    </a:lvl6pPr>
    <a:lvl7pPr marL="2743200" algn="l" defTabSz="914400" rtl="0" eaLnBrk="1" latinLnBrk="0" hangingPunct="1">
      <a:defRPr kern="1200">
        <a:solidFill>
          <a:schemeClr val="tx1"/>
        </a:solidFill>
        <a:latin typeface="Humanst521 BT" pitchFamily="34" charset="0"/>
        <a:ea typeface="+mn-ea"/>
        <a:cs typeface="+mn-cs"/>
      </a:defRPr>
    </a:lvl7pPr>
    <a:lvl8pPr marL="3200400" algn="l" defTabSz="914400" rtl="0" eaLnBrk="1" latinLnBrk="0" hangingPunct="1">
      <a:defRPr kern="1200">
        <a:solidFill>
          <a:schemeClr val="tx1"/>
        </a:solidFill>
        <a:latin typeface="Humanst521 BT" pitchFamily="34" charset="0"/>
        <a:ea typeface="+mn-ea"/>
        <a:cs typeface="+mn-cs"/>
      </a:defRPr>
    </a:lvl8pPr>
    <a:lvl9pPr marL="3657600" algn="l" defTabSz="914400" rtl="0" eaLnBrk="1" latinLnBrk="0" hangingPunct="1">
      <a:defRPr kern="1200">
        <a:solidFill>
          <a:schemeClr val="tx1"/>
        </a:solidFill>
        <a:latin typeface="Humanst521 BT"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9F55F"/>
    <a:srgbClr val="000000"/>
    <a:srgbClr val="BC331C"/>
    <a:srgbClr val="C64028"/>
    <a:srgbClr val="DEE7EA"/>
    <a:srgbClr val="C5F1FF"/>
    <a:srgbClr val="00759A"/>
    <a:srgbClr val="122E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3" autoAdjust="0"/>
    <p:restoredTop sz="77387" autoAdjust="0"/>
  </p:normalViewPr>
  <p:slideViewPr>
    <p:cSldViewPr>
      <p:cViewPr varScale="1">
        <p:scale>
          <a:sx n="71" d="100"/>
          <a:sy n="71" d="100"/>
        </p:scale>
        <p:origin x="164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376"/>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latin typeface="Arial" charset="0"/>
              </a:defRPr>
            </a:lvl1pPr>
          </a:lstStyle>
          <a:p>
            <a:pPr>
              <a:defRPr/>
            </a:pPr>
            <a:endParaRPr lang="en-US"/>
          </a:p>
        </p:txBody>
      </p:sp>
      <p:sp>
        <p:nvSpPr>
          <p:cNvPr id="399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pPr>
              <a:defRPr/>
            </a:pPr>
            <a:endParaRPr lang="en-US"/>
          </a:p>
        </p:txBody>
      </p:sp>
      <p:sp>
        <p:nvSpPr>
          <p:cNvPr id="399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latin typeface="Arial" charset="0"/>
              </a:defRPr>
            </a:lvl1pPr>
          </a:lstStyle>
          <a:p>
            <a:pPr>
              <a:defRPr/>
            </a:pPr>
            <a:endParaRPr lang="en-US"/>
          </a:p>
        </p:txBody>
      </p:sp>
      <p:sp>
        <p:nvSpPr>
          <p:cNvPr id="399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pPr>
              <a:defRPr/>
            </a:pPr>
            <a:fld id="{F2D18C50-C3F3-46AD-BC3C-805ACD173170}" type="slidenum">
              <a:rPr lang="en-US"/>
              <a:pPr>
                <a:defRPr/>
              </a:pPr>
              <a:t>‹#›</a:t>
            </a:fld>
            <a:endParaRPr lang="en-US"/>
          </a:p>
        </p:txBody>
      </p:sp>
    </p:spTree>
    <p:extLst>
      <p:ext uri="{BB962C8B-B14F-4D97-AF65-F5344CB8AC3E}">
        <p14:creationId xmlns:p14="http://schemas.microsoft.com/office/powerpoint/2010/main" val="1433473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latin typeface="Arial" charset="0"/>
              </a:defRPr>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latin typeface="Arial" charset="0"/>
              </a:defRPr>
            </a:lvl1pPr>
          </a:lstStyle>
          <a:p>
            <a:pPr>
              <a:defRPr/>
            </a:pPr>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pPr>
              <a:defRPr/>
            </a:pPr>
            <a:fld id="{E62929AB-1C1E-46DA-B6AE-FB177F047274}" type="slidenum">
              <a:rPr lang="en-US"/>
              <a:pPr>
                <a:defRPr/>
              </a:pPr>
              <a:t>‹#›</a:t>
            </a:fld>
            <a:endParaRPr lang="en-US"/>
          </a:p>
        </p:txBody>
      </p:sp>
    </p:spTree>
    <p:extLst>
      <p:ext uri="{BB962C8B-B14F-4D97-AF65-F5344CB8AC3E}">
        <p14:creationId xmlns:p14="http://schemas.microsoft.com/office/powerpoint/2010/main" val="9936088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Humanst521 BT" pitchFamily="34" charset="0"/>
              </a:defRPr>
            </a:lvl1pPr>
            <a:lvl2pPr marL="742950" indent="-285750" eaLnBrk="0" hangingPunct="0">
              <a:defRPr>
                <a:solidFill>
                  <a:schemeClr val="tx1"/>
                </a:solidFill>
                <a:latin typeface="Humanst521 BT" pitchFamily="34" charset="0"/>
              </a:defRPr>
            </a:lvl2pPr>
            <a:lvl3pPr marL="1143000" indent="-228600" eaLnBrk="0" hangingPunct="0">
              <a:defRPr>
                <a:solidFill>
                  <a:schemeClr val="tx1"/>
                </a:solidFill>
                <a:latin typeface="Humanst521 BT" pitchFamily="34" charset="0"/>
              </a:defRPr>
            </a:lvl3pPr>
            <a:lvl4pPr marL="1600200" indent="-228600" eaLnBrk="0" hangingPunct="0">
              <a:defRPr>
                <a:solidFill>
                  <a:schemeClr val="tx1"/>
                </a:solidFill>
                <a:latin typeface="Humanst521 BT" pitchFamily="34" charset="0"/>
              </a:defRPr>
            </a:lvl4pPr>
            <a:lvl5pPr marL="2057400" indent="-228600" eaLnBrk="0" hangingPunct="0">
              <a:defRPr>
                <a:solidFill>
                  <a:schemeClr val="tx1"/>
                </a:solidFill>
                <a:latin typeface="Humanst521 BT" pitchFamily="34" charset="0"/>
              </a:defRPr>
            </a:lvl5pPr>
            <a:lvl6pPr marL="2514600" indent="-228600" algn="ctr" eaLnBrk="0" fontAlgn="base" hangingPunct="0">
              <a:spcBef>
                <a:spcPct val="50000"/>
              </a:spcBef>
              <a:spcAft>
                <a:spcPct val="0"/>
              </a:spcAft>
              <a:defRPr>
                <a:solidFill>
                  <a:schemeClr val="tx1"/>
                </a:solidFill>
                <a:latin typeface="Humanst521 BT" pitchFamily="34" charset="0"/>
              </a:defRPr>
            </a:lvl6pPr>
            <a:lvl7pPr marL="2971800" indent="-228600" algn="ctr" eaLnBrk="0" fontAlgn="base" hangingPunct="0">
              <a:spcBef>
                <a:spcPct val="50000"/>
              </a:spcBef>
              <a:spcAft>
                <a:spcPct val="0"/>
              </a:spcAft>
              <a:defRPr>
                <a:solidFill>
                  <a:schemeClr val="tx1"/>
                </a:solidFill>
                <a:latin typeface="Humanst521 BT" pitchFamily="34" charset="0"/>
              </a:defRPr>
            </a:lvl7pPr>
            <a:lvl8pPr marL="3429000" indent="-228600" algn="ctr" eaLnBrk="0" fontAlgn="base" hangingPunct="0">
              <a:spcBef>
                <a:spcPct val="50000"/>
              </a:spcBef>
              <a:spcAft>
                <a:spcPct val="0"/>
              </a:spcAft>
              <a:defRPr>
                <a:solidFill>
                  <a:schemeClr val="tx1"/>
                </a:solidFill>
                <a:latin typeface="Humanst521 BT" pitchFamily="34" charset="0"/>
              </a:defRPr>
            </a:lvl8pPr>
            <a:lvl9pPr marL="3886200" indent="-228600" algn="ctr" eaLnBrk="0" fontAlgn="base" hangingPunct="0">
              <a:spcBef>
                <a:spcPct val="50000"/>
              </a:spcBef>
              <a:spcAft>
                <a:spcPct val="0"/>
              </a:spcAft>
              <a:defRPr>
                <a:solidFill>
                  <a:schemeClr val="tx1"/>
                </a:solidFill>
                <a:latin typeface="Humanst521 BT" pitchFamily="34" charset="0"/>
              </a:defRPr>
            </a:lvl9pPr>
          </a:lstStyle>
          <a:p>
            <a:pPr eaLnBrk="1" hangingPunct="1"/>
            <a:fld id="{BACE39BD-822F-41CF-A8BD-000226F78D8D}" type="slidenum">
              <a:rPr lang="en-US" altLang="en-US" smtClean="0">
                <a:latin typeface="Arial" charset="0"/>
              </a:rPr>
              <a:pPr eaLnBrk="1" hangingPunct="1"/>
              <a:t>1</a:t>
            </a:fld>
            <a:endParaRPr lang="en-US" altLang="en-US">
              <a:latin typeface="Arial" charset="0"/>
            </a:endParaRPr>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extLst>
      <p:ext uri="{BB962C8B-B14F-4D97-AF65-F5344CB8AC3E}">
        <p14:creationId xmlns:p14="http://schemas.microsoft.com/office/powerpoint/2010/main" val="1161106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2929AB-1C1E-46DA-B6AE-FB177F047274}" type="slidenum">
              <a:rPr lang="en-US" smtClean="0"/>
              <a:pPr>
                <a:defRPr/>
              </a:pPr>
              <a:t>12</a:t>
            </a:fld>
            <a:endParaRPr lang="en-US"/>
          </a:p>
        </p:txBody>
      </p:sp>
    </p:spTree>
    <p:extLst>
      <p:ext uri="{BB962C8B-B14F-4D97-AF65-F5344CB8AC3E}">
        <p14:creationId xmlns:p14="http://schemas.microsoft.com/office/powerpoint/2010/main" val="2118330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a:t>
            </a:r>
            <a:r>
              <a:rPr lang="en-US" baseline="0" dirty="0"/>
              <a:t>s to think of some promotions before revealing the answers. </a:t>
            </a:r>
            <a:endParaRPr lang="en-US" dirty="0"/>
          </a:p>
        </p:txBody>
      </p:sp>
      <p:sp>
        <p:nvSpPr>
          <p:cNvPr id="4" name="Slide Number Placeholder 3"/>
          <p:cNvSpPr>
            <a:spLocks noGrp="1"/>
          </p:cNvSpPr>
          <p:nvPr>
            <p:ph type="sldNum" sz="quarter" idx="10"/>
          </p:nvPr>
        </p:nvSpPr>
        <p:spPr/>
        <p:txBody>
          <a:bodyPr/>
          <a:lstStyle/>
          <a:p>
            <a:pPr>
              <a:defRPr/>
            </a:pPr>
            <a:fld id="{E62929AB-1C1E-46DA-B6AE-FB177F047274}" type="slidenum">
              <a:rPr lang="en-US" smtClean="0"/>
              <a:pPr>
                <a:defRPr/>
              </a:pPr>
              <a:t>13</a:t>
            </a:fld>
            <a:endParaRPr lang="en-US"/>
          </a:p>
        </p:txBody>
      </p:sp>
    </p:spTree>
    <p:extLst>
      <p:ext uri="{BB962C8B-B14F-4D97-AF65-F5344CB8AC3E}">
        <p14:creationId xmlns:p14="http://schemas.microsoft.com/office/powerpoint/2010/main" val="2414000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Humanst521 BT" pitchFamily="34" charset="0"/>
              </a:defRPr>
            </a:lvl1pPr>
            <a:lvl2pPr marL="742950" indent="-285750" eaLnBrk="0" hangingPunct="0">
              <a:defRPr>
                <a:solidFill>
                  <a:schemeClr val="tx1"/>
                </a:solidFill>
                <a:latin typeface="Humanst521 BT" pitchFamily="34" charset="0"/>
              </a:defRPr>
            </a:lvl2pPr>
            <a:lvl3pPr marL="1143000" indent="-228600" eaLnBrk="0" hangingPunct="0">
              <a:defRPr>
                <a:solidFill>
                  <a:schemeClr val="tx1"/>
                </a:solidFill>
                <a:latin typeface="Humanst521 BT" pitchFamily="34" charset="0"/>
              </a:defRPr>
            </a:lvl3pPr>
            <a:lvl4pPr marL="1600200" indent="-228600" eaLnBrk="0" hangingPunct="0">
              <a:defRPr>
                <a:solidFill>
                  <a:schemeClr val="tx1"/>
                </a:solidFill>
                <a:latin typeface="Humanst521 BT" pitchFamily="34" charset="0"/>
              </a:defRPr>
            </a:lvl4pPr>
            <a:lvl5pPr marL="2057400" indent="-228600" eaLnBrk="0" hangingPunct="0">
              <a:defRPr>
                <a:solidFill>
                  <a:schemeClr val="tx1"/>
                </a:solidFill>
                <a:latin typeface="Humanst521 BT" pitchFamily="34" charset="0"/>
              </a:defRPr>
            </a:lvl5pPr>
            <a:lvl6pPr marL="2514600" indent="-228600" algn="ctr" eaLnBrk="0" fontAlgn="base" hangingPunct="0">
              <a:spcBef>
                <a:spcPct val="50000"/>
              </a:spcBef>
              <a:spcAft>
                <a:spcPct val="0"/>
              </a:spcAft>
              <a:defRPr>
                <a:solidFill>
                  <a:schemeClr val="tx1"/>
                </a:solidFill>
                <a:latin typeface="Humanst521 BT" pitchFamily="34" charset="0"/>
              </a:defRPr>
            </a:lvl6pPr>
            <a:lvl7pPr marL="2971800" indent="-228600" algn="ctr" eaLnBrk="0" fontAlgn="base" hangingPunct="0">
              <a:spcBef>
                <a:spcPct val="50000"/>
              </a:spcBef>
              <a:spcAft>
                <a:spcPct val="0"/>
              </a:spcAft>
              <a:defRPr>
                <a:solidFill>
                  <a:schemeClr val="tx1"/>
                </a:solidFill>
                <a:latin typeface="Humanst521 BT" pitchFamily="34" charset="0"/>
              </a:defRPr>
            </a:lvl7pPr>
            <a:lvl8pPr marL="3429000" indent="-228600" algn="ctr" eaLnBrk="0" fontAlgn="base" hangingPunct="0">
              <a:spcBef>
                <a:spcPct val="50000"/>
              </a:spcBef>
              <a:spcAft>
                <a:spcPct val="0"/>
              </a:spcAft>
              <a:defRPr>
                <a:solidFill>
                  <a:schemeClr val="tx1"/>
                </a:solidFill>
                <a:latin typeface="Humanst521 BT" pitchFamily="34" charset="0"/>
              </a:defRPr>
            </a:lvl8pPr>
            <a:lvl9pPr marL="3886200" indent="-228600" algn="ctr" eaLnBrk="0" fontAlgn="base" hangingPunct="0">
              <a:spcBef>
                <a:spcPct val="50000"/>
              </a:spcBef>
              <a:spcAft>
                <a:spcPct val="0"/>
              </a:spcAft>
              <a:defRPr>
                <a:solidFill>
                  <a:schemeClr val="tx1"/>
                </a:solidFill>
                <a:latin typeface="Humanst521 BT" pitchFamily="34" charset="0"/>
              </a:defRPr>
            </a:lvl9pPr>
          </a:lstStyle>
          <a:p>
            <a:pPr eaLnBrk="1" hangingPunct="1"/>
            <a:fld id="{BACE39BD-822F-41CF-A8BD-000226F78D8D}" type="slidenum">
              <a:rPr lang="en-US" altLang="en-US" smtClean="0">
                <a:latin typeface="Arial" charset="0"/>
              </a:rPr>
              <a:pPr eaLnBrk="1" hangingPunct="1"/>
              <a:t>17</a:t>
            </a:fld>
            <a:endParaRPr lang="en-US" altLang="en-US">
              <a:latin typeface="Arial" charset="0"/>
            </a:endParaRPr>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extLst>
      <p:ext uri="{BB962C8B-B14F-4D97-AF65-F5344CB8AC3E}">
        <p14:creationId xmlns:p14="http://schemas.microsoft.com/office/powerpoint/2010/main" val="272937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Humanst521 BT" pitchFamily="34" charset="0"/>
              </a:defRPr>
            </a:lvl1pPr>
            <a:lvl2pPr marL="742950" indent="-285750" eaLnBrk="0" hangingPunct="0">
              <a:defRPr>
                <a:solidFill>
                  <a:schemeClr val="tx1"/>
                </a:solidFill>
                <a:latin typeface="Humanst521 BT" pitchFamily="34" charset="0"/>
              </a:defRPr>
            </a:lvl2pPr>
            <a:lvl3pPr marL="1143000" indent="-228600" eaLnBrk="0" hangingPunct="0">
              <a:defRPr>
                <a:solidFill>
                  <a:schemeClr val="tx1"/>
                </a:solidFill>
                <a:latin typeface="Humanst521 BT" pitchFamily="34" charset="0"/>
              </a:defRPr>
            </a:lvl3pPr>
            <a:lvl4pPr marL="1600200" indent="-228600" eaLnBrk="0" hangingPunct="0">
              <a:defRPr>
                <a:solidFill>
                  <a:schemeClr val="tx1"/>
                </a:solidFill>
                <a:latin typeface="Humanst521 BT" pitchFamily="34" charset="0"/>
              </a:defRPr>
            </a:lvl4pPr>
            <a:lvl5pPr marL="2057400" indent="-228600" eaLnBrk="0" hangingPunct="0">
              <a:defRPr>
                <a:solidFill>
                  <a:schemeClr val="tx1"/>
                </a:solidFill>
                <a:latin typeface="Humanst521 BT" pitchFamily="34" charset="0"/>
              </a:defRPr>
            </a:lvl5pPr>
            <a:lvl6pPr marL="2514600" indent="-228600" algn="ctr" eaLnBrk="0" fontAlgn="base" hangingPunct="0">
              <a:spcBef>
                <a:spcPct val="50000"/>
              </a:spcBef>
              <a:spcAft>
                <a:spcPct val="0"/>
              </a:spcAft>
              <a:defRPr>
                <a:solidFill>
                  <a:schemeClr val="tx1"/>
                </a:solidFill>
                <a:latin typeface="Humanst521 BT" pitchFamily="34" charset="0"/>
              </a:defRPr>
            </a:lvl6pPr>
            <a:lvl7pPr marL="2971800" indent="-228600" algn="ctr" eaLnBrk="0" fontAlgn="base" hangingPunct="0">
              <a:spcBef>
                <a:spcPct val="50000"/>
              </a:spcBef>
              <a:spcAft>
                <a:spcPct val="0"/>
              </a:spcAft>
              <a:defRPr>
                <a:solidFill>
                  <a:schemeClr val="tx1"/>
                </a:solidFill>
                <a:latin typeface="Humanst521 BT" pitchFamily="34" charset="0"/>
              </a:defRPr>
            </a:lvl7pPr>
            <a:lvl8pPr marL="3429000" indent="-228600" algn="ctr" eaLnBrk="0" fontAlgn="base" hangingPunct="0">
              <a:spcBef>
                <a:spcPct val="50000"/>
              </a:spcBef>
              <a:spcAft>
                <a:spcPct val="0"/>
              </a:spcAft>
              <a:defRPr>
                <a:solidFill>
                  <a:schemeClr val="tx1"/>
                </a:solidFill>
                <a:latin typeface="Humanst521 BT" pitchFamily="34" charset="0"/>
              </a:defRPr>
            </a:lvl8pPr>
            <a:lvl9pPr marL="3886200" indent="-228600" algn="ctr" eaLnBrk="0" fontAlgn="base" hangingPunct="0">
              <a:spcBef>
                <a:spcPct val="50000"/>
              </a:spcBef>
              <a:spcAft>
                <a:spcPct val="0"/>
              </a:spcAft>
              <a:defRPr>
                <a:solidFill>
                  <a:schemeClr val="tx1"/>
                </a:solidFill>
                <a:latin typeface="Humanst521 BT" pitchFamily="34" charset="0"/>
              </a:defRPr>
            </a:lvl9pPr>
          </a:lstStyle>
          <a:p>
            <a:pPr eaLnBrk="1" hangingPunct="1"/>
            <a:fld id="{9152617B-BC77-4650-B471-BBE23D71304C}" type="slidenum">
              <a:rPr lang="en-US" altLang="en-US" smtClean="0">
                <a:latin typeface="Arial" charset="0"/>
              </a:rPr>
              <a:pPr eaLnBrk="1" hangingPunct="1"/>
              <a:t>18</a:t>
            </a:fld>
            <a:endParaRPr lang="en-US" altLang="en-US">
              <a:latin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787629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2929AB-1C1E-46DA-B6AE-FB177F047274}" type="slidenum">
              <a:rPr lang="en-US" smtClean="0"/>
              <a:pPr>
                <a:defRPr/>
              </a:pPr>
              <a:t>19</a:t>
            </a:fld>
            <a:endParaRPr lang="en-US"/>
          </a:p>
        </p:txBody>
      </p:sp>
    </p:spTree>
    <p:extLst>
      <p:ext uri="{BB962C8B-B14F-4D97-AF65-F5344CB8AC3E}">
        <p14:creationId xmlns:p14="http://schemas.microsoft.com/office/powerpoint/2010/main" val="445513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2929AB-1C1E-46DA-B6AE-FB177F047274}" type="slidenum">
              <a:rPr lang="en-US" smtClean="0"/>
              <a:pPr>
                <a:defRPr/>
              </a:pPr>
              <a:t>20</a:t>
            </a:fld>
            <a:endParaRPr lang="en-US"/>
          </a:p>
        </p:txBody>
      </p:sp>
    </p:spTree>
    <p:extLst>
      <p:ext uri="{BB962C8B-B14F-4D97-AF65-F5344CB8AC3E}">
        <p14:creationId xmlns:p14="http://schemas.microsoft.com/office/powerpoint/2010/main" val="3390725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A retailer is an intermediary that sells products directly to an end customer. There are both store retailers and non</a:t>
            </a:r>
            <a:r>
              <a:rPr lang="en-US" sz="1200" b="1" kern="1200" dirty="0">
                <a:solidFill>
                  <a:schemeClr val="tx1"/>
                </a:solidFill>
                <a:effectLst/>
                <a:latin typeface="Arial" charset="0"/>
                <a:ea typeface="+mn-ea"/>
                <a:cs typeface="+mn-cs"/>
              </a:rPr>
              <a:t>-</a:t>
            </a:r>
            <a:r>
              <a:rPr lang="en-US" sz="1200" kern="1200" dirty="0">
                <a:solidFill>
                  <a:schemeClr val="tx1"/>
                </a:solidFill>
                <a:effectLst/>
                <a:latin typeface="Arial" charset="0"/>
                <a:ea typeface="+mn-ea"/>
                <a:cs typeface="+mn-cs"/>
              </a:rPr>
              <a:t>store retailers.</a:t>
            </a:r>
          </a:p>
          <a:p>
            <a:r>
              <a:rPr lang="en-US" sz="1200" kern="1200" dirty="0">
                <a:solidFill>
                  <a:schemeClr val="tx1"/>
                </a:solidFill>
                <a:effectLst/>
                <a:latin typeface="Arial" charset="0"/>
                <a:ea typeface="+mn-ea"/>
                <a:cs typeface="+mn-cs"/>
              </a:rPr>
              <a:t>---------</a:t>
            </a:r>
          </a:p>
          <a:p>
            <a:r>
              <a:rPr lang="en-US" sz="1200" kern="1200" dirty="0">
                <a:solidFill>
                  <a:schemeClr val="tx1"/>
                </a:solidFill>
                <a:effectLst/>
                <a:latin typeface="Arial" charset="0"/>
                <a:ea typeface="+mn-ea"/>
                <a:cs typeface="+mn-cs"/>
              </a:rPr>
              <a:t>A wholesaler is an intermediary that sells to another intermediary. Wholesalers purchase huge quantities of products from many different businesses. They own this merchandise until they break it up into smaller shipments and sell them to other businesses.</a:t>
            </a:r>
          </a:p>
          <a:p>
            <a:r>
              <a:rPr lang="en-US" sz="1200" kern="1200" dirty="0">
                <a:solidFill>
                  <a:schemeClr val="tx1"/>
                </a:solidFill>
                <a:effectLst/>
                <a:latin typeface="Arial" charset="0"/>
                <a:ea typeface="+mn-ea"/>
                <a:cs typeface="+mn-cs"/>
              </a:rPr>
              <a:t>----------</a:t>
            </a:r>
          </a:p>
          <a:p>
            <a:r>
              <a:rPr lang="en-US" sz="1200" kern="1200" dirty="0">
                <a:solidFill>
                  <a:schemeClr val="tx1"/>
                </a:solidFill>
                <a:effectLst/>
                <a:latin typeface="Arial" charset="0"/>
                <a:ea typeface="+mn-ea"/>
                <a:cs typeface="+mn-cs"/>
              </a:rPr>
              <a:t>Agents and brokers connect sellers and buyers, but they do not own any merchandise. They are usually paid a commission, or percentage of the sales price. Agents are often hired on a long-term basis and deal with a few related products that meet the needs of many customers. Brokers are often hired on a temporary basis and match many different sellers and buyers.</a:t>
            </a:r>
            <a:endParaRPr lang="en-US" dirty="0"/>
          </a:p>
        </p:txBody>
      </p:sp>
      <p:sp>
        <p:nvSpPr>
          <p:cNvPr id="4" name="Slide Number Placeholder 3"/>
          <p:cNvSpPr>
            <a:spLocks noGrp="1"/>
          </p:cNvSpPr>
          <p:nvPr>
            <p:ph type="sldNum" sz="quarter" idx="10"/>
          </p:nvPr>
        </p:nvSpPr>
        <p:spPr/>
        <p:txBody>
          <a:bodyPr/>
          <a:lstStyle/>
          <a:p>
            <a:pPr>
              <a:defRPr/>
            </a:pPr>
            <a:fld id="{E62929AB-1C1E-46DA-B6AE-FB177F047274}" type="slidenum">
              <a:rPr lang="en-US" smtClean="0"/>
              <a:pPr>
                <a:defRPr/>
              </a:pPr>
              <a:t>21</a:t>
            </a:fld>
            <a:endParaRPr lang="en-US"/>
          </a:p>
        </p:txBody>
      </p:sp>
    </p:spTree>
    <p:extLst>
      <p:ext uri="{BB962C8B-B14F-4D97-AF65-F5344CB8AC3E}">
        <p14:creationId xmlns:p14="http://schemas.microsoft.com/office/powerpoint/2010/main" val="2859795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charset="0"/>
                <a:ea typeface="+mn-ea"/>
                <a:cs typeface="+mn-cs"/>
              </a:rPr>
              <a:t>Warehousing</a:t>
            </a:r>
            <a:r>
              <a:rPr lang="en-US" sz="1200" kern="1200" dirty="0">
                <a:solidFill>
                  <a:schemeClr val="tx1"/>
                </a:solidFill>
                <a:effectLst/>
                <a:latin typeface="Arial" charset="0"/>
                <a:ea typeface="+mn-ea"/>
                <a:cs typeface="+mn-cs"/>
              </a:rPr>
              <a:t> concerns activities for receiving and storing goods, and preparing them for reshipment. A business may use its own warehouse or rent space in a public warehouse.</a:t>
            </a:r>
          </a:p>
          <a:p>
            <a:r>
              <a:rPr lang="en-US" sz="1200" kern="1200" dirty="0">
                <a:solidFill>
                  <a:schemeClr val="tx1"/>
                </a:solidFill>
                <a:effectLst/>
                <a:latin typeface="Arial" charset="0"/>
                <a:ea typeface="+mn-ea"/>
                <a:cs typeface="+mn-cs"/>
              </a:rPr>
              <a:t>----------</a:t>
            </a:r>
          </a:p>
          <a:p>
            <a:r>
              <a:rPr lang="en-US" sz="1200" b="1" kern="1200" dirty="0">
                <a:solidFill>
                  <a:schemeClr val="tx1"/>
                </a:solidFill>
                <a:effectLst/>
                <a:latin typeface="Arial" charset="0"/>
                <a:ea typeface="+mn-ea"/>
                <a:cs typeface="+mn-cs"/>
              </a:rPr>
              <a:t>Materials handling </a:t>
            </a:r>
            <a:r>
              <a:rPr lang="en-US" sz="1200" kern="1200" dirty="0">
                <a:solidFill>
                  <a:schemeClr val="tx1"/>
                </a:solidFill>
                <a:effectLst/>
                <a:latin typeface="Arial" charset="0"/>
                <a:ea typeface="+mn-ea"/>
                <a:cs typeface="+mn-cs"/>
              </a:rPr>
              <a:t>refers to the actual physical handling of goods, both in warehouses and during transportation. Proper handling reduces breakage and spoilage, and can even improve how space is used in the warehouse.</a:t>
            </a:r>
          </a:p>
          <a:p>
            <a:r>
              <a:rPr lang="en-US" sz="1200" kern="1200" dirty="0">
                <a:solidFill>
                  <a:schemeClr val="tx1"/>
                </a:solidFill>
                <a:effectLst/>
                <a:latin typeface="Arial" charset="0"/>
                <a:ea typeface="+mn-ea"/>
                <a:cs typeface="+mn-cs"/>
              </a:rPr>
              <a:t>----------</a:t>
            </a:r>
          </a:p>
          <a:p>
            <a:r>
              <a:rPr lang="en-US" sz="1200" b="1" kern="1200" dirty="0">
                <a:solidFill>
                  <a:schemeClr val="tx1"/>
                </a:solidFill>
                <a:effectLst/>
                <a:latin typeface="Arial" charset="0"/>
                <a:ea typeface="+mn-ea"/>
                <a:cs typeface="+mn-cs"/>
              </a:rPr>
              <a:t>Inventory management </a:t>
            </a:r>
            <a:r>
              <a:rPr lang="en-US" sz="1200" kern="1200" dirty="0">
                <a:solidFill>
                  <a:schemeClr val="tx1"/>
                </a:solidFill>
                <a:effectLst/>
                <a:latin typeface="Arial" charset="0"/>
                <a:ea typeface="+mn-ea"/>
                <a:cs typeface="+mn-cs"/>
              </a:rPr>
              <a:t>concerns decisions about how many goods and other materials to keep in stock. Keeping too little stock can interfere with production schedules or sales. But keeping too much in stock leads to unnecessary increases in costs, so there needs to be a balance. Businesses often rely on technology and software to help control inventory.</a:t>
            </a:r>
          </a:p>
          <a:p>
            <a:r>
              <a:rPr lang="en-US" sz="1200" kern="1200" dirty="0">
                <a:solidFill>
                  <a:schemeClr val="tx1"/>
                </a:solidFill>
                <a:effectLst/>
                <a:latin typeface="Arial" charset="0"/>
                <a:ea typeface="+mn-ea"/>
                <a:cs typeface="+mn-cs"/>
              </a:rPr>
              <a:t>----------</a:t>
            </a:r>
          </a:p>
          <a:p>
            <a:r>
              <a:rPr lang="en-US" sz="1200" b="1" kern="1200" dirty="0">
                <a:solidFill>
                  <a:schemeClr val="tx1"/>
                </a:solidFill>
                <a:effectLst/>
                <a:latin typeface="Arial" charset="0"/>
                <a:ea typeface="+mn-ea"/>
                <a:cs typeface="+mn-cs"/>
              </a:rPr>
              <a:t>Order processing </a:t>
            </a:r>
            <a:r>
              <a:rPr lang="en-US" sz="1200" kern="1200" dirty="0">
                <a:solidFill>
                  <a:schemeClr val="tx1"/>
                </a:solidFill>
                <a:effectLst/>
                <a:latin typeface="Arial" charset="0"/>
                <a:ea typeface="+mn-ea"/>
                <a:cs typeface="+mn-cs"/>
              </a:rPr>
              <a:t>concerns how to manage both incoming and outgoing orders. You need to figure out which processes would be most efficient for your customers as well as your suppliers.</a:t>
            </a:r>
          </a:p>
          <a:p>
            <a:r>
              <a:rPr lang="en-US" sz="1200" kern="1200" dirty="0">
                <a:solidFill>
                  <a:schemeClr val="tx1"/>
                </a:solidFill>
                <a:effectLst/>
                <a:latin typeface="Arial" charset="0"/>
                <a:ea typeface="+mn-ea"/>
                <a:cs typeface="+mn-cs"/>
              </a:rPr>
              <a:t>----------</a:t>
            </a:r>
          </a:p>
          <a:p>
            <a:r>
              <a:rPr lang="en-US" sz="1200" b="1" kern="1200" dirty="0">
                <a:solidFill>
                  <a:schemeClr val="tx1"/>
                </a:solidFill>
                <a:effectLst/>
                <a:latin typeface="Arial" charset="0"/>
                <a:ea typeface="+mn-ea"/>
                <a:cs typeface="+mn-cs"/>
              </a:rPr>
              <a:t>Transportation </a:t>
            </a:r>
            <a:r>
              <a:rPr lang="en-US" sz="1200" kern="1200" dirty="0">
                <a:solidFill>
                  <a:schemeClr val="tx1"/>
                </a:solidFill>
                <a:effectLst/>
                <a:latin typeface="Arial" charset="0"/>
                <a:ea typeface="+mn-ea"/>
                <a:cs typeface="+mn-cs"/>
              </a:rPr>
              <a:t>refers to the shipment of products to customers. Modes of transportation include trucks, airplanes, railroads, water carriers, pipelines, and even online transmission.</a:t>
            </a:r>
            <a:endParaRPr lang="en-US" dirty="0"/>
          </a:p>
        </p:txBody>
      </p:sp>
      <p:sp>
        <p:nvSpPr>
          <p:cNvPr id="4" name="Slide Number Placeholder 3"/>
          <p:cNvSpPr>
            <a:spLocks noGrp="1"/>
          </p:cNvSpPr>
          <p:nvPr>
            <p:ph type="sldNum" sz="quarter" idx="10"/>
          </p:nvPr>
        </p:nvSpPr>
        <p:spPr/>
        <p:txBody>
          <a:bodyPr/>
          <a:lstStyle/>
          <a:p>
            <a:pPr>
              <a:defRPr/>
            </a:pPr>
            <a:fld id="{E62929AB-1C1E-46DA-B6AE-FB177F047274}" type="slidenum">
              <a:rPr lang="en-US" smtClean="0"/>
              <a:pPr>
                <a:defRPr/>
              </a:pPr>
              <a:t>22</a:t>
            </a:fld>
            <a:endParaRPr lang="en-US"/>
          </a:p>
        </p:txBody>
      </p:sp>
    </p:spTree>
    <p:extLst>
      <p:ext uri="{BB962C8B-B14F-4D97-AF65-F5344CB8AC3E}">
        <p14:creationId xmlns:p14="http://schemas.microsoft.com/office/powerpoint/2010/main" val="1032268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Humanst521 BT" pitchFamily="34" charset="0"/>
              </a:defRPr>
            </a:lvl1pPr>
            <a:lvl2pPr marL="742950" indent="-285750" eaLnBrk="0" hangingPunct="0">
              <a:defRPr>
                <a:solidFill>
                  <a:schemeClr val="tx1"/>
                </a:solidFill>
                <a:latin typeface="Humanst521 BT" pitchFamily="34" charset="0"/>
              </a:defRPr>
            </a:lvl2pPr>
            <a:lvl3pPr marL="1143000" indent="-228600" eaLnBrk="0" hangingPunct="0">
              <a:defRPr>
                <a:solidFill>
                  <a:schemeClr val="tx1"/>
                </a:solidFill>
                <a:latin typeface="Humanst521 BT" pitchFamily="34" charset="0"/>
              </a:defRPr>
            </a:lvl3pPr>
            <a:lvl4pPr marL="1600200" indent="-228600" eaLnBrk="0" hangingPunct="0">
              <a:defRPr>
                <a:solidFill>
                  <a:schemeClr val="tx1"/>
                </a:solidFill>
                <a:latin typeface="Humanst521 BT" pitchFamily="34" charset="0"/>
              </a:defRPr>
            </a:lvl4pPr>
            <a:lvl5pPr marL="2057400" indent="-228600" eaLnBrk="0" hangingPunct="0">
              <a:defRPr>
                <a:solidFill>
                  <a:schemeClr val="tx1"/>
                </a:solidFill>
                <a:latin typeface="Humanst521 BT" pitchFamily="34" charset="0"/>
              </a:defRPr>
            </a:lvl5pPr>
            <a:lvl6pPr marL="2514600" indent="-228600" algn="ctr" eaLnBrk="0" fontAlgn="base" hangingPunct="0">
              <a:spcBef>
                <a:spcPct val="50000"/>
              </a:spcBef>
              <a:spcAft>
                <a:spcPct val="0"/>
              </a:spcAft>
              <a:defRPr>
                <a:solidFill>
                  <a:schemeClr val="tx1"/>
                </a:solidFill>
                <a:latin typeface="Humanst521 BT" pitchFamily="34" charset="0"/>
              </a:defRPr>
            </a:lvl6pPr>
            <a:lvl7pPr marL="2971800" indent="-228600" algn="ctr" eaLnBrk="0" fontAlgn="base" hangingPunct="0">
              <a:spcBef>
                <a:spcPct val="50000"/>
              </a:spcBef>
              <a:spcAft>
                <a:spcPct val="0"/>
              </a:spcAft>
              <a:defRPr>
                <a:solidFill>
                  <a:schemeClr val="tx1"/>
                </a:solidFill>
                <a:latin typeface="Humanst521 BT" pitchFamily="34" charset="0"/>
              </a:defRPr>
            </a:lvl7pPr>
            <a:lvl8pPr marL="3429000" indent="-228600" algn="ctr" eaLnBrk="0" fontAlgn="base" hangingPunct="0">
              <a:spcBef>
                <a:spcPct val="50000"/>
              </a:spcBef>
              <a:spcAft>
                <a:spcPct val="0"/>
              </a:spcAft>
              <a:defRPr>
                <a:solidFill>
                  <a:schemeClr val="tx1"/>
                </a:solidFill>
                <a:latin typeface="Humanst521 BT" pitchFamily="34" charset="0"/>
              </a:defRPr>
            </a:lvl8pPr>
            <a:lvl9pPr marL="3886200" indent="-228600" algn="ctr" eaLnBrk="0" fontAlgn="base" hangingPunct="0">
              <a:spcBef>
                <a:spcPct val="50000"/>
              </a:spcBef>
              <a:spcAft>
                <a:spcPct val="0"/>
              </a:spcAft>
              <a:defRPr>
                <a:solidFill>
                  <a:schemeClr val="tx1"/>
                </a:solidFill>
                <a:latin typeface="Humanst521 BT" pitchFamily="34" charset="0"/>
              </a:defRPr>
            </a:lvl9pPr>
          </a:lstStyle>
          <a:p>
            <a:pPr eaLnBrk="1" hangingPunct="1"/>
            <a:fld id="{9152617B-BC77-4650-B471-BBE23D71304C}" type="slidenum">
              <a:rPr lang="en-US" altLang="en-US" smtClean="0">
                <a:latin typeface="Arial" charset="0"/>
              </a:rPr>
              <a:pPr eaLnBrk="1" hangingPunct="1"/>
              <a:t>2</a:t>
            </a:fld>
            <a:endParaRPr lang="en-US" altLang="en-US">
              <a:latin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211848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2929AB-1C1E-46DA-B6AE-FB177F047274}" type="slidenum">
              <a:rPr lang="en-US" smtClean="0"/>
              <a:pPr>
                <a:defRPr/>
              </a:pPr>
              <a:t>3</a:t>
            </a:fld>
            <a:endParaRPr lang="en-US"/>
          </a:p>
        </p:txBody>
      </p:sp>
    </p:spTree>
    <p:extLst>
      <p:ext uri="{BB962C8B-B14F-4D97-AF65-F5344CB8AC3E}">
        <p14:creationId xmlns:p14="http://schemas.microsoft.com/office/powerpoint/2010/main" val="1648713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a:t>
            </a:r>
            <a:r>
              <a:rPr lang="en-US" baseline="0" dirty="0"/>
              <a:t> students to think about a time when price affected their purchase.</a:t>
            </a:r>
            <a:endParaRPr lang="en-US" dirty="0"/>
          </a:p>
        </p:txBody>
      </p:sp>
      <p:sp>
        <p:nvSpPr>
          <p:cNvPr id="4" name="Slide Number Placeholder 3"/>
          <p:cNvSpPr>
            <a:spLocks noGrp="1"/>
          </p:cNvSpPr>
          <p:nvPr>
            <p:ph type="sldNum" sz="quarter" idx="10"/>
          </p:nvPr>
        </p:nvSpPr>
        <p:spPr/>
        <p:txBody>
          <a:bodyPr/>
          <a:lstStyle/>
          <a:p>
            <a:pPr>
              <a:defRPr/>
            </a:pPr>
            <a:fld id="{E62929AB-1C1E-46DA-B6AE-FB177F047274}" type="slidenum">
              <a:rPr lang="en-US" smtClean="0"/>
              <a:pPr>
                <a:defRPr/>
              </a:pPr>
              <a:t>6</a:t>
            </a:fld>
            <a:endParaRPr lang="en-US"/>
          </a:p>
        </p:txBody>
      </p:sp>
    </p:spTree>
    <p:extLst>
      <p:ext uri="{BB962C8B-B14F-4D97-AF65-F5344CB8AC3E}">
        <p14:creationId xmlns:p14="http://schemas.microsoft.com/office/powerpoint/2010/main" val="666137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a:t>
            </a:r>
            <a:r>
              <a:rPr lang="en-US" baseline="0" dirty="0"/>
              <a:t>w do students perceive the prices on this slide? Too high? Too low? Just right?</a:t>
            </a:r>
          </a:p>
          <a:p>
            <a:r>
              <a:rPr lang="en-US" baseline="0" dirty="0"/>
              <a:t>Have the students explain why they made the choice that they did.</a:t>
            </a:r>
            <a:endParaRPr lang="en-US" dirty="0"/>
          </a:p>
        </p:txBody>
      </p:sp>
      <p:sp>
        <p:nvSpPr>
          <p:cNvPr id="4" name="Slide Number Placeholder 3"/>
          <p:cNvSpPr>
            <a:spLocks noGrp="1"/>
          </p:cNvSpPr>
          <p:nvPr>
            <p:ph type="sldNum" sz="quarter" idx="10"/>
          </p:nvPr>
        </p:nvSpPr>
        <p:spPr/>
        <p:txBody>
          <a:bodyPr/>
          <a:lstStyle/>
          <a:p>
            <a:pPr>
              <a:defRPr/>
            </a:pPr>
            <a:fld id="{E62929AB-1C1E-46DA-B6AE-FB177F047274}" type="slidenum">
              <a:rPr lang="en-US" smtClean="0"/>
              <a:pPr>
                <a:defRPr/>
              </a:pPr>
              <a:t>7</a:t>
            </a:fld>
            <a:endParaRPr lang="en-US"/>
          </a:p>
        </p:txBody>
      </p:sp>
    </p:spTree>
    <p:extLst>
      <p:ext uri="{BB962C8B-B14F-4D97-AF65-F5344CB8AC3E}">
        <p14:creationId xmlns:p14="http://schemas.microsoft.com/office/powerpoint/2010/main" val="3386367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Humanst521 BT" pitchFamily="34" charset="0"/>
              </a:defRPr>
            </a:lvl1pPr>
            <a:lvl2pPr marL="742950" indent="-285750" eaLnBrk="0" hangingPunct="0">
              <a:defRPr>
                <a:solidFill>
                  <a:schemeClr val="tx1"/>
                </a:solidFill>
                <a:latin typeface="Humanst521 BT" pitchFamily="34" charset="0"/>
              </a:defRPr>
            </a:lvl2pPr>
            <a:lvl3pPr marL="1143000" indent="-228600" eaLnBrk="0" hangingPunct="0">
              <a:defRPr>
                <a:solidFill>
                  <a:schemeClr val="tx1"/>
                </a:solidFill>
                <a:latin typeface="Humanst521 BT" pitchFamily="34" charset="0"/>
              </a:defRPr>
            </a:lvl3pPr>
            <a:lvl4pPr marL="1600200" indent="-228600" eaLnBrk="0" hangingPunct="0">
              <a:defRPr>
                <a:solidFill>
                  <a:schemeClr val="tx1"/>
                </a:solidFill>
                <a:latin typeface="Humanst521 BT" pitchFamily="34" charset="0"/>
              </a:defRPr>
            </a:lvl4pPr>
            <a:lvl5pPr marL="2057400" indent="-228600" eaLnBrk="0" hangingPunct="0">
              <a:defRPr>
                <a:solidFill>
                  <a:schemeClr val="tx1"/>
                </a:solidFill>
                <a:latin typeface="Humanst521 BT" pitchFamily="34" charset="0"/>
              </a:defRPr>
            </a:lvl5pPr>
            <a:lvl6pPr marL="2514600" indent="-228600" algn="ctr" eaLnBrk="0" fontAlgn="base" hangingPunct="0">
              <a:spcBef>
                <a:spcPct val="50000"/>
              </a:spcBef>
              <a:spcAft>
                <a:spcPct val="0"/>
              </a:spcAft>
              <a:defRPr>
                <a:solidFill>
                  <a:schemeClr val="tx1"/>
                </a:solidFill>
                <a:latin typeface="Humanst521 BT" pitchFamily="34" charset="0"/>
              </a:defRPr>
            </a:lvl6pPr>
            <a:lvl7pPr marL="2971800" indent="-228600" algn="ctr" eaLnBrk="0" fontAlgn="base" hangingPunct="0">
              <a:spcBef>
                <a:spcPct val="50000"/>
              </a:spcBef>
              <a:spcAft>
                <a:spcPct val="0"/>
              </a:spcAft>
              <a:defRPr>
                <a:solidFill>
                  <a:schemeClr val="tx1"/>
                </a:solidFill>
                <a:latin typeface="Humanst521 BT" pitchFamily="34" charset="0"/>
              </a:defRPr>
            </a:lvl7pPr>
            <a:lvl8pPr marL="3429000" indent="-228600" algn="ctr" eaLnBrk="0" fontAlgn="base" hangingPunct="0">
              <a:spcBef>
                <a:spcPct val="50000"/>
              </a:spcBef>
              <a:spcAft>
                <a:spcPct val="0"/>
              </a:spcAft>
              <a:defRPr>
                <a:solidFill>
                  <a:schemeClr val="tx1"/>
                </a:solidFill>
                <a:latin typeface="Humanst521 BT" pitchFamily="34" charset="0"/>
              </a:defRPr>
            </a:lvl8pPr>
            <a:lvl9pPr marL="3886200" indent="-228600" algn="ctr" eaLnBrk="0" fontAlgn="base" hangingPunct="0">
              <a:spcBef>
                <a:spcPct val="50000"/>
              </a:spcBef>
              <a:spcAft>
                <a:spcPct val="0"/>
              </a:spcAft>
              <a:defRPr>
                <a:solidFill>
                  <a:schemeClr val="tx1"/>
                </a:solidFill>
                <a:latin typeface="Humanst521 BT" pitchFamily="34" charset="0"/>
              </a:defRPr>
            </a:lvl9pPr>
          </a:lstStyle>
          <a:p>
            <a:pPr eaLnBrk="1" hangingPunct="1"/>
            <a:fld id="{BACE39BD-822F-41CF-A8BD-000226F78D8D}" type="slidenum">
              <a:rPr lang="en-US" altLang="en-US" smtClean="0">
                <a:latin typeface="Arial" charset="0"/>
              </a:rPr>
              <a:pPr eaLnBrk="1" hangingPunct="1"/>
              <a:t>8</a:t>
            </a:fld>
            <a:endParaRPr lang="en-US" altLang="en-US">
              <a:latin typeface="Arial" charset="0"/>
            </a:endParaRPr>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extLst>
      <p:ext uri="{BB962C8B-B14F-4D97-AF65-F5344CB8AC3E}">
        <p14:creationId xmlns:p14="http://schemas.microsoft.com/office/powerpoint/2010/main" val="1399236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Humanst521 BT" pitchFamily="34" charset="0"/>
              </a:defRPr>
            </a:lvl1pPr>
            <a:lvl2pPr marL="742950" indent="-285750" eaLnBrk="0" hangingPunct="0">
              <a:defRPr>
                <a:solidFill>
                  <a:schemeClr val="tx1"/>
                </a:solidFill>
                <a:latin typeface="Humanst521 BT" pitchFamily="34" charset="0"/>
              </a:defRPr>
            </a:lvl2pPr>
            <a:lvl3pPr marL="1143000" indent="-228600" eaLnBrk="0" hangingPunct="0">
              <a:defRPr>
                <a:solidFill>
                  <a:schemeClr val="tx1"/>
                </a:solidFill>
                <a:latin typeface="Humanst521 BT" pitchFamily="34" charset="0"/>
              </a:defRPr>
            </a:lvl3pPr>
            <a:lvl4pPr marL="1600200" indent="-228600" eaLnBrk="0" hangingPunct="0">
              <a:defRPr>
                <a:solidFill>
                  <a:schemeClr val="tx1"/>
                </a:solidFill>
                <a:latin typeface="Humanst521 BT" pitchFamily="34" charset="0"/>
              </a:defRPr>
            </a:lvl4pPr>
            <a:lvl5pPr marL="2057400" indent="-228600" eaLnBrk="0" hangingPunct="0">
              <a:defRPr>
                <a:solidFill>
                  <a:schemeClr val="tx1"/>
                </a:solidFill>
                <a:latin typeface="Humanst521 BT" pitchFamily="34" charset="0"/>
              </a:defRPr>
            </a:lvl5pPr>
            <a:lvl6pPr marL="2514600" indent="-228600" algn="ctr" eaLnBrk="0" fontAlgn="base" hangingPunct="0">
              <a:spcBef>
                <a:spcPct val="50000"/>
              </a:spcBef>
              <a:spcAft>
                <a:spcPct val="0"/>
              </a:spcAft>
              <a:defRPr>
                <a:solidFill>
                  <a:schemeClr val="tx1"/>
                </a:solidFill>
                <a:latin typeface="Humanst521 BT" pitchFamily="34" charset="0"/>
              </a:defRPr>
            </a:lvl6pPr>
            <a:lvl7pPr marL="2971800" indent="-228600" algn="ctr" eaLnBrk="0" fontAlgn="base" hangingPunct="0">
              <a:spcBef>
                <a:spcPct val="50000"/>
              </a:spcBef>
              <a:spcAft>
                <a:spcPct val="0"/>
              </a:spcAft>
              <a:defRPr>
                <a:solidFill>
                  <a:schemeClr val="tx1"/>
                </a:solidFill>
                <a:latin typeface="Humanst521 BT" pitchFamily="34" charset="0"/>
              </a:defRPr>
            </a:lvl7pPr>
            <a:lvl8pPr marL="3429000" indent="-228600" algn="ctr" eaLnBrk="0" fontAlgn="base" hangingPunct="0">
              <a:spcBef>
                <a:spcPct val="50000"/>
              </a:spcBef>
              <a:spcAft>
                <a:spcPct val="0"/>
              </a:spcAft>
              <a:defRPr>
                <a:solidFill>
                  <a:schemeClr val="tx1"/>
                </a:solidFill>
                <a:latin typeface="Humanst521 BT" pitchFamily="34" charset="0"/>
              </a:defRPr>
            </a:lvl8pPr>
            <a:lvl9pPr marL="3886200" indent="-228600" algn="ctr" eaLnBrk="0" fontAlgn="base" hangingPunct="0">
              <a:spcBef>
                <a:spcPct val="50000"/>
              </a:spcBef>
              <a:spcAft>
                <a:spcPct val="0"/>
              </a:spcAft>
              <a:defRPr>
                <a:solidFill>
                  <a:schemeClr val="tx1"/>
                </a:solidFill>
                <a:latin typeface="Humanst521 BT" pitchFamily="34" charset="0"/>
              </a:defRPr>
            </a:lvl9pPr>
          </a:lstStyle>
          <a:p>
            <a:pPr eaLnBrk="1" hangingPunct="1"/>
            <a:fld id="{9152617B-BC77-4650-B471-BBE23D71304C}" type="slidenum">
              <a:rPr lang="en-US" altLang="en-US" smtClean="0">
                <a:latin typeface="Arial" charset="0"/>
              </a:rPr>
              <a:pPr eaLnBrk="1" hangingPunct="1"/>
              <a:t>9</a:t>
            </a:fld>
            <a:endParaRPr lang="en-US" altLang="en-US">
              <a:latin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037382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2929AB-1C1E-46DA-B6AE-FB177F047274}" type="slidenum">
              <a:rPr lang="en-US" smtClean="0"/>
              <a:pPr>
                <a:defRPr/>
              </a:pPr>
              <a:t>10</a:t>
            </a:fld>
            <a:endParaRPr lang="en-US"/>
          </a:p>
        </p:txBody>
      </p:sp>
    </p:spTree>
    <p:extLst>
      <p:ext uri="{BB962C8B-B14F-4D97-AF65-F5344CB8AC3E}">
        <p14:creationId xmlns:p14="http://schemas.microsoft.com/office/powerpoint/2010/main" val="2150971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2929AB-1C1E-46DA-B6AE-FB177F047274}" type="slidenum">
              <a:rPr lang="en-US" smtClean="0"/>
              <a:pPr>
                <a:defRPr/>
              </a:pPr>
              <a:t>11</a:t>
            </a:fld>
            <a:endParaRPr lang="en-US"/>
          </a:p>
        </p:txBody>
      </p:sp>
    </p:spTree>
    <p:extLst>
      <p:ext uri="{BB962C8B-B14F-4D97-AF65-F5344CB8AC3E}">
        <p14:creationId xmlns:p14="http://schemas.microsoft.com/office/powerpoint/2010/main" val="18721498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grpSp>
        <p:nvGrpSpPr>
          <p:cNvPr id="5" name="Group 15"/>
          <p:cNvGrpSpPr>
            <a:grpSpLocks/>
          </p:cNvGrpSpPr>
          <p:nvPr userDrawn="1"/>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17"/>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2" descr="P:\AES Processes and Practices\_AES Corporate Identity&amp; Logos\Logo Artwork\BusIT Logos\AES_BUSIT21_TITLE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0813" y="6591300"/>
            <a:ext cx="1906587"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Tree>
    <p:extLst>
      <p:ext uri="{BB962C8B-B14F-4D97-AF65-F5344CB8AC3E}">
        <p14:creationId xmlns:p14="http://schemas.microsoft.com/office/powerpoint/2010/main" val="3117295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a:defRPr/>
            </a:lvl1pPr>
            <a:extLst/>
          </a:lstStyle>
          <a:p>
            <a:pPr>
              <a:defRPr/>
            </a:pPr>
            <a:fld id="{5C15051F-3CCF-4818-A808-9E74EF7C21CC}" type="datetimeFigureOut">
              <a:rPr lang="en-US"/>
              <a:pPr>
                <a:defRPr/>
              </a:pPr>
              <a:t>2/23/2018</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a:defRPr/>
            </a:lvl1pPr>
            <a:extLst/>
          </a:lstStyle>
          <a:p>
            <a:pPr>
              <a:defRPr/>
            </a:pPr>
            <a:endParaRPr lang="en-US"/>
          </a:p>
        </p:txBody>
      </p:sp>
      <p:sp>
        <p:nvSpPr>
          <p:cNvPr id="6" name="Slide Number Placeholder 5"/>
          <p:cNvSpPr>
            <a:spLocks noGrp="1"/>
          </p:cNvSpPr>
          <p:nvPr>
            <p:ph type="sldNum" sz="quarter" idx="12"/>
          </p:nvPr>
        </p:nvSpPr>
        <p:spPr>
          <a:xfrm>
            <a:off x="8647113" y="6408738"/>
            <a:ext cx="366712" cy="365125"/>
          </a:xfrm>
          <a:prstGeom prst="rect">
            <a:avLst/>
          </a:prstGeom>
        </p:spPr>
        <p:txBody>
          <a:bodyPr/>
          <a:lstStyle>
            <a:lvl1pPr>
              <a:defRPr/>
            </a:lvl1pPr>
            <a:extLst/>
          </a:lstStyle>
          <a:p>
            <a:pPr>
              <a:defRPr/>
            </a:pPr>
            <a:fld id="{B3FB153A-A959-4566-9912-C8A7272926F6}" type="slidenum">
              <a:rPr lang="en-US"/>
              <a:pPr>
                <a:defRPr/>
              </a:pPr>
              <a:t>‹#›</a:t>
            </a:fld>
            <a:endParaRPr lang="en-US"/>
          </a:p>
        </p:txBody>
      </p:sp>
    </p:spTree>
    <p:extLst>
      <p:ext uri="{BB962C8B-B14F-4D97-AF65-F5344CB8AC3E}">
        <p14:creationId xmlns:p14="http://schemas.microsoft.com/office/powerpoint/2010/main" val="375839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a:defRPr/>
            </a:lvl1pPr>
            <a:extLst/>
          </a:lstStyle>
          <a:p>
            <a:pPr>
              <a:defRPr/>
            </a:pPr>
            <a:fld id="{B7FCFFEE-E33B-49B0-86DA-43714A515625}" type="datetimeFigureOut">
              <a:rPr lang="en-US"/>
              <a:pPr>
                <a:defRPr/>
              </a:pPr>
              <a:t>2/23/2018</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a:defRPr/>
            </a:lvl1pPr>
            <a:extLst/>
          </a:lstStyle>
          <a:p>
            <a:pPr>
              <a:defRPr/>
            </a:pPr>
            <a:endParaRPr lang="en-US"/>
          </a:p>
        </p:txBody>
      </p:sp>
      <p:sp>
        <p:nvSpPr>
          <p:cNvPr id="6" name="Slide Number Placeholder 5"/>
          <p:cNvSpPr>
            <a:spLocks noGrp="1"/>
          </p:cNvSpPr>
          <p:nvPr>
            <p:ph type="sldNum" sz="quarter" idx="12"/>
          </p:nvPr>
        </p:nvSpPr>
        <p:spPr>
          <a:xfrm>
            <a:off x="8647113" y="6408738"/>
            <a:ext cx="366712" cy="365125"/>
          </a:xfrm>
          <a:prstGeom prst="rect">
            <a:avLst/>
          </a:prstGeom>
        </p:spPr>
        <p:txBody>
          <a:bodyPr/>
          <a:lstStyle>
            <a:lvl1pPr>
              <a:defRPr/>
            </a:lvl1pPr>
            <a:extLst/>
          </a:lstStyle>
          <a:p>
            <a:pPr>
              <a:defRPr/>
            </a:pPr>
            <a:fld id="{B77A6237-87F7-4D10-9D1E-FE2E3ADA4890}" type="slidenum">
              <a:rPr lang="en-US"/>
              <a:pPr>
                <a:defRPr/>
              </a:pPr>
              <a:t>‹#›</a:t>
            </a:fld>
            <a:endParaRPr lang="en-US"/>
          </a:p>
        </p:txBody>
      </p:sp>
    </p:spTree>
    <p:extLst>
      <p:ext uri="{BB962C8B-B14F-4D97-AF65-F5344CB8AC3E}">
        <p14:creationId xmlns:p14="http://schemas.microsoft.com/office/powerpoint/2010/main" val="533281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26315" name="Rectangle 11"/>
          <p:cNvSpPr>
            <a:spLocks noGrp="1" noChangeArrowheads="1"/>
          </p:cNvSpPr>
          <p:nvPr>
            <p:ph type="ctrTitle" sz="quarter"/>
          </p:nvPr>
        </p:nvSpPr>
        <p:spPr>
          <a:xfrm>
            <a:off x="457200" y="749300"/>
            <a:ext cx="6019800" cy="685800"/>
          </a:xfrm>
        </p:spPr>
        <p:txBody>
          <a:bodyPr/>
          <a:lstStyle>
            <a:lvl1pPr algn="ctr">
              <a:defRPr sz="2600">
                <a:solidFill>
                  <a:srgbClr val="FF0000"/>
                </a:solidFill>
                <a:latin typeface="Arial" charset="0"/>
              </a:defRPr>
            </a:lvl1pPr>
          </a:lstStyle>
          <a:p>
            <a:r>
              <a:rPr lang="en-US"/>
              <a:t>Click to edit Master title style</a:t>
            </a:r>
          </a:p>
        </p:txBody>
      </p:sp>
    </p:spTree>
    <p:extLst>
      <p:ext uri="{BB962C8B-B14F-4D97-AF65-F5344CB8AC3E}">
        <p14:creationId xmlns:p14="http://schemas.microsoft.com/office/powerpoint/2010/main" val="2656261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55000" cy="482600"/>
          </a:xfrm>
        </p:spPr>
        <p:txBody>
          <a:bodyPr/>
          <a:lstStyle/>
          <a:p>
            <a:r>
              <a:rPr lang="en-US"/>
              <a:t>Click to edit Master title style</a:t>
            </a:r>
          </a:p>
        </p:txBody>
      </p:sp>
      <p:sp>
        <p:nvSpPr>
          <p:cNvPr id="3" name="Text Placeholder 2"/>
          <p:cNvSpPr>
            <a:spLocks noGrp="1"/>
          </p:cNvSpPr>
          <p:nvPr>
            <p:ph type="body" sz="half" idx="1"/>
          </p:nvPr>
        </p:nvSpPr>
        <p:spPr>
          <a:xfrm>
            <a:off x="1092200" y="2057400"/>
            <a:ext cx="38354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0000" y="2057400"/>
            <a:ext cx="38354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2492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55000" cy="482600"/>
          </a:xfrm>
        </p:spPr>
        <p:txBody>
          <a:bodyPr/>
          <a:lstStyle/>
          <a:p>
            <a:r>
              <a:rPr lang="en-US"/>
              <a:t>Click to edit Master title style</a:t>
            </a:r>
          </a:p>
        </p:txBody>
      </p:sp>
      <p:sp>
        <p:nvSpPr>
          <p:cNvPr id="3" name="Content Placeholder 2"/>
          <p:cNvSpPr>
            <a:spLocks noGrp="1"/>
          </p:cNvSpPr>
          <p:nvPr>
            <p:ph sz="half" idx="1"/>
          </p:nvPr>
        </p:nvSpPr>
        <p:spPr>
          <a:xfrm>
            <a:off x="1092200" y="2057400"/>
            <a:ext cx="38354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00" y="2057400"/>
            <a:ext cx="38354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2889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150BF4E-9558-4DB6-9ACE-703E73D71B56}"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1EE76-8328-43A1-8BD2-097E494E63BD}" type="slidenum">
              <a:rPr lang="en-US" smtClean="0"/>
              <a:t>‹#›</a:t>
            </a:fld>
            <a:endParaRPr lang="en-US"/>
          </a:p>
        </p:txBody>
      </p:sp>
    </p:spTree>
    <p:extLst>
      <p:ext uri="{BB962C8B-B14F-4D97-AF65-F5344CB8AC3E}">
        <p14:creationId xmlns:p14="http://schemas.microsoft.com/office/powerpoint/2010/main" val="3405030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50BF4E-9558-4DB6-9ACE-703E73D71B56}"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1EE76-8328-43A1-8BD2-097E494E63BD}" type="slidenum">
              <a:rPr lang="en-US" smtClean="0"/>
              <a:t>‹#›</a:t>
            </a:fld>
            <a:endParaRPr lang="en-US"/>
          </a:p>
        </p:txBody>
      </p:sp>
    </p:spTree>
    <p:extLst>
      <p:ext uri="{BB962C8B-B14F-4D97-AF65-F5344CB8AC3E}">
        <p14:creationId xmlns:p14="http://schemas.microsoft.com/office/powerpoint/2010/main" val="3351633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50BF4E-9558-4DB6-9ACE-703E73D71B56}"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1EE76-8328-43A1-8BD2-097E494E63BD}" type="slidenum">
              <a:rPr lang="en-US" smtClean="0"/>
              <a:t>‹#›</a:t>
            </a:fld>
            <a:endParaRPr lang="en-US"/>
          </a:p>
        </p:txBody>
      </p:sp>
    </p:spTree>
    <p:extLst>
      <p:ext uri="{BB962C8B-B14F-4D97-AF65-F5344CB8AC3E}">
        <p14:creationId xmlns:p14="http://schemas.microsoft.com/office/powerpoint/2010/main" val="428989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50BF4E-9558-4DB6-9ACE-703E73D71B56}"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1EE76-8328-43A1-8BD2-097E494E63BD}" type="slidenum">
              <a:rPr lang="en-US" smtClean="0"/>
              <a:t>‹#›</a:t>
            </a:fld>
            <a:endParaRPr lang="en-US"/>
          </a:p>
        </p:txBody>
      </p:sp>
    </p:spTree>
    <p:extLst>
      <p:ext uri="{BB962C8B-B14F-4D97-AF65-F5344CB8AC3E}">
        <p14:creationId xmlns:p14="http://schemas.microsoft.com/office/powerpoint/2010/main" val="285735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50BF4E-9558-4DB6-9ACE-703E73D71B56}" type="datetimeFigureOut">
              <a:rPr lang="en-US" smtClean="0"/>
              <a:t>2/23/2018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D1EE76-8328-43A1-8BD2-097E494E63BD}" type="slidenum">
              <a:rPr lang="en-US" smtClean="0"/>
              <a:t>‹#›</a:t>
            </a:fld>
            <a:endParaRPr lang="en-US"/>
          </a:p>
        </p:txBody>
      </p:sp>
    </p:spTree>
    <p:extLst>
      <p:ext uri="{BB962C8B-B14F-4D97-AF65-F5344CB8AC3E}">
        <p14:creationId xmlns:p14="http://schemas.microsoft.com/office/powerpoint/2010/main" val="251444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a:defRPr/>
            </a:lvl1pPr>
            <a:extLst/>
          </a:lstStyle>
          <a:p>
            <a:pPr>
              <a:defRPr/>
            </a:pPr>
            <a:fld id="{A17CC462-7013-407D-8616-EF425B8D06B9}" type="datetimeFigureOut">
              <a:rPr lang="en-US"/>
              <a:pPr>
                <a:defRPr/>
              </a:pPr>
              <a:t>2/23/2018</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a:defRPr/>
            </a:lvl1pPr>
            <a:extLst/>
          </a:lstStyle>
          <a:p>
            <a:pPr>
              <a:defRPr/>
            </a:pPr>
            <a:endParaRPr lang="en-US"/>
          </a:p>
        </p:txBody>
      </p:sp>
      <p:sp>
        <p:nvSpPr>
          <p:cNvPr id="6" name="Slide Number Placeholder 5"/>
          <p:cNvSpPr>
            <a:spLocks noGrp="1"/>
          </p:cNvSpPr>
          <p:nvPr>
            <p:ph type="sldNum" sz="quarter" idx="12"/>
          </p:nvPr>
        </p:nvSpPr>
        <p:spPr>
          <a:xfrm>
            <a:off x="8647113" y="6408738"/>
            <a:ext cx="366712" cy="365125"/>
          </a:xfrm>
          <a:prstGeom prst="rect">
            <a:avLst/>
          </a:prstGeom>
        </p:spPr>
        <p:txBody>
          <a:bodyPr/>
          <a:lstStyle>
            <a:lvl1pPr>
              <a:defRPr/>
            </a:lvl1pPr>
            <a:extLst/>
          </a:lstStyle>
          <a:p>
            <a:pPr>
              <a:defRPr/>
            </a:pPr>
            <a:fld id="{2E174AD8-6915-4555-B24B-D89E58BCCD1A}" type="slidenum">
              <a:rPr lang="en-US"/>
              <a:pPr>
                <a:defRPr/>
              </a:pPr>
              <a:t>‹#›</a:t>
            </a:fld>
            <a:endParaRPr lang="en-US"/>
          </a:p>
        </p:txBody>
      </p:sp>
    </p:spTree>
    <p:extLst>
      <p:ext uri="{BB962C8B-B14F-4D97-AF65-F5344CB8AC3E}">
        <p14:creationId xmlns:p14="http://schemas.microsoft.com/office/powerpoint/2010/main" val="3104386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50BF4E-9558-4DB6-9ACE-703E73D71B56}" type="datetimeFigureOut">
              <a:rPr lang="en-US" smtClean="0"/>
              <a:t>2/23/2018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D1EE76-8328-43A1-8BD2-097E494E63BD}" type="slidenum">
              <a:rPr lang="en-US" smtClean="0"/>
              <a:t>‹#›</a:t>
            </a:fld>
            <a:endParaRPr lang="en-US"/>
          </a:p>
        </p:txBody>
      </p:sp>
    </p:spTree>
    <p:extLst>
      <p:ext uri="{BB962C8B-B14F-4D97-AF65-F5344CB8AC3E}">
        <p14:creationId xmlns:p14="http://schemas.microsoft.com/office/powerpoint/2010/main" val="2217461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50BF4E-9558-4DB6-9ACE-703E73D71B56}" type="datetimeFigureOut">
              <a:rPr lang="en-US" smtClean="0"/>
              <a:t>2/23/2018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D1EE76-8328-43A1-8BD2-097E494E63BD}" type="slidenum">
              <a:rPr lang="en-US" smtClean="0"/>
              <a:t>‹#›</a:t>
            </a:fld>
            <a:endParaRPr lang="en-US"/>
          </a:p>
        </p:txBody>
      </p:sp>
    </p:spTree>
    <p:extLst>
      <p:ext uri="{BB962C8B-B14F-4D97-AF65-F5344CB8AC3E}">
        <p14:creationId xmlns:p14="http://schemas.microsoft.com/office/powerpoint/2010/main" val="1159687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50BF4E-9558-4DB6-9ACE-703E73D71B56}"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1EE76-8328-43A1-8BD2-097E494E63BD}" type="slidenum">
              <a:rPr lang="en-US" smtClean="0"/>
              <a:t>‹#›</a:t>
            </a:fld>
            <a:endParaRPr lang="en-US"/>
          </a:p>
        </p:txBody>
      </p:sp>
    </p:spTree>
    <p:extLst>
      <p:ext uri="{BB962C8B-B14F-4D97-AF65-F5344CB8AC3E}">
        <p14:creationId xmlns:p14="http://schemas.microsoft.com/office/powerpoint/2010/main" val="48653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50BF4E-9558-4DB6-9ACE-703E73D71B56}"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1EE76-8328-43A1-8BD2-097E494E63BD}" type="slidenum">
              <a:rPr lang="en-US" smtClean="0"/>
              <a:t>‹#›</a:t>
            </a:fld>
            <a:endParaRPr lang="en-US"/>
          </a:p>
        </p:txBody>
      </p:sp>
    </p:spTree>
    <p:extLst>
      <p:ext uri="{BB962C8B-B14F-4D97-AF65-F5344CB8AC3E}">
        <p14:creationId xmlns:p14="http://schemas.microsoft.com/office/powerpoint/2010/main" val="2000563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50BF4E-9558-4DB6-9ACE-703E73D71B56}"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1EE76-8328-43A1-8BD2-097E494E63BD}" type="slidenum">
              <a:rPr lang="en-US" smtClean="0"/>
              <a:t>‹#›</a:t>
            </a:fld>
            <a:endParaRPr lang="en-US"/>
          </a:p>
        </p:txBody>
      </p:sp>
    </p:spTree>
    <p:extLst>
      <p:ext uri="{BB962C8B-B14F-4D97-AF65-F5344CB8AC3E}">
        <p14:creationId xmlns:p14="http://schemas.microsoft.com/office/powerpoint/2010/main" val="32043684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50BF4E-9558-4DB6-9ACE-703E73D71B56}"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1EE76-8328-43A1-8BD2-097E494E63BD}" type="slidenum">
              <a:rPr lang="en-US" smtClean="0"/>
              <a:t>‹#›</a:t>
            </a:fld>
            <a:endParaRPr lang="en-US"/>
          </a:p>
        </p:txBody>
      </p:sp>
    </p:spTree>
    <p:extLst>
      <p:ext uri="{BB962C8B-B14F-4D97-AF65-F5344CB8AC3E}">
        <p14:creationId xmlns:p14="http://schemas.microsoft.com/office/powerpoint/2010/main" val="1882411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55000" cy="482600"/>
          </a:xfrm>
        </p:spPr>
        <p:txBody>
          <a:bodyPr/>
          <a:lstStyle/>
          <a:p>
            <a:r>
              <a:rPr lang="en-US"/>
              <a:t>Click to edit Master title style</a:t>
            </a:r>
          </a:p>
        </p:txBody>
      </p:sp>
      <p:sp>
        <p:nvSpPr>
          <p:cNvPr id="3" name="Text Placeholder 2"/>
          <p:cNvSpPr>
            <a:spLocks noGrp="1"/>
          </p:cNvSpPr>
          <p:nvPr>
            <p:ph type="body" sz="half" idx="1"/>
          </p:nvPr>
        </p:nvSpPr>
        <p:spPr>
          <a:xfrm>
            <a:off x="1092200" y="2057400"/>
            <a:ext cx="38354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0000" y="2057400"/>
            <a:ext cx="38354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2492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a:xfrm>
            <a:off x="6727825" y="6408738"/>
            <a:ext cx="1919288" cy="365125"/>
          </a:xfrm>
          <a:prstGeom prst="rect">
            <a:avLst/>
          </a:prstGeom>
        </p:spPr>
        <p:txBody>
          <a:bodyPr/>
          <a:lstStyle>
            <a:lvl1pPr>
              <a:defRPr/>
            </a:lvl1pPr>
            <a:extLst/>
          </a:lstStyle>
          <a:p>
            <a:pPr>
              <a:defRPr/>
            </a:pPr>
            <a:fld id="{4E076503-6D26-4AC8-8964-3DEB49FB11D8}" type="datetimeFigureOut">
              <a:rPr lang="en-US"/>
              <a:pPr>
                <a:defRPr/>
              </a:pPr>
              <a:t>2/23/2018</a:t>
            </a:fld>
            <a:endParaRPr lang="en-US"/>
          </a:p>
        </p:txBody>
      </p:sp>
      <p:sp>
        <p:nvSpPr>
          <p:cNvPr id="7" name="Footer Placeholder 4"/>
          <p:cNvSpPr>
            <a:spLocks noGrp="1"/>
          </p:cNvSpPr>
          <p:nvPr>
            <p:ph type="ftr" sz="quarter" idx="11"/>
          </p:nvPr>
        </p:nvSpPr>
        <p:spPr>
          <a:xfrm>
            <a:off x="4379913" y="6408738"/>
            <a:ext cx="2351087" cy="365125"/>
          </a:xfrm>
          <a:prstGeom prst="rect">
            <a:avLst/>
          </a:prstGeom>
        </p:spPr>
        <p:txBody>
          <a:bodyPr/>
          <a:lstStyle>
            <a:lvl1pPr>
              <a:defRPr/>
            </a:lvl1pPr>
            <a:extLst/>
          </a:lstStyle>
          <a:p>
            <a:pPr>
              <a:defRPr/>
            </a:pPr>
            <a:endParaRPr lang="en-US"/>
          </a:p>
        </p:txBody>
      </p:sp>
      <p:sp>
        <p:nvSpPr>
          <p:cNvPr id="8" name="Slide Number Placeholder 5"/>
          <p:cNvSpPr>
            <a:spLocks noGrp="1"/>
          </p:cNvSpPr>
          <p:nvPr>
            <p:ph type="sldNum" sz="quarter" idx="12"/>
          </p:nvPr>
        </p:nvSpPr>
        <p:spPr>
          <a:xfrm>
            <a:off x="8647113" y="6408738"/>
            <a:ext cx="366712" cy="365125"/>
          </a:xfrm>
          <a:prstGeom prst="rect">
            <a:avLst/>
          </a:prstGeom>
        </p:spPr>
        <p:txBody>
          <a:bodyPr/>
          <a:lstStyle>
            <a:lvl1pPr>
              <a:defRPr/>
            </a:lvl1pPr>
            <a:extLst/>
          </a:lstStyle>
          <a:p>
            <a:pPr>
              <a:defRPr/>
            </a:pPr>
            <a:fld id="{22C18554-BF99-4A9F-A67B-9FE72B122BB5}" type="slidenum">
              <a:rPr lang="en-US"/>
              <a:pPr>
                <a:defRPr/>
              </a:pPr>
              <a:t>‹#›</a:t>
            </a:fld>
            <a:endParaRPr lang="en-US"/>
          </a:p>
        </p:txBody>
      </p:sp>
    </p:spTree>
    <p:extLst>
      <p:ext uri="{BB962C8B-B14F-4D97-AF65-F5344CB8AC3E}">
        <p14:creationId xmlns:p14="http://schemas.microsoft.com/office/powerpoint/2010/main" val="27501572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a:defRPr/>
            </a:lvl1pPr>
            <a:extLst/>
          </a:lstStyle>
          <a:p>
            <a:pPr>
              <a:defRPr/>
            </a:pPr>
            <a:fld id="{9282BFC0-8D32-42E9-9593-1B1499D51B85}" type="datetimeFigureOut">
              <a:rPr lang="en-US"/>
              <a:pPr>
                <a:defRPr/>
              </a:pPr>
              <a:t>2/23/2018</a:t>
            </a:fld>
            <a:endParaRPr lang="en-US"/>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a:defRPr/>
            </a:lvl1pPr>
            <a:extLst/>
          </a:lstStyle>
          <a:p>
            <a:pPr>
              <a:defRPr/>
            </a:pPr>
            <a:endParaRPr lang="en-US"/>
          </a:p>
        </p:txBody>
      </p:sp>
      <p:sp>
        <p:nvSpPr>
          <p:cNvPr id="7" name="Slide Number Placeholder 6"/>
          <p:cNvSpPr>
            <a:spLocks noGrp="1"/>
          </p:cNvSpPr>
          <p:nvPr>
            <p:ph type="sldNum" sz="quarter" idx="12"/>
          </p:nvPr>
        </p:nvSpPr>
        <p:spPr>
          <a:xfrm>
            <a:off x="8647113" y="6408738"/>
            <a:ext cx="366712" cy="365125"/>
          </a:xfrm>
          <a:prstGeom prst="rect">
            <a:avLst/>
          </a:prstGeom>
        </p:spPr>
        <p:txBody>
          <a:bodyPr/>
          <a:lstStyle>
            <a:lvl1pPr>
              <a:defRPr/>
            </a:lvl1pPr>
            <a:extLst/>
          </a:lstStyle>
          <a:p>
            <a:pPr>
              <a:defRPr/>
            </a:pPr>
            <a:fld id="{1E9BE4A4-77CC-4C5C-AEE3-435D5DBFB1FC}" type="slidenum">
              <a:rPr lang="en-US"/>
              <a:pPr>
                <a:defRPr/>
              </a:pPr>
              <a:t>‹#›</a:t>
            </a:fld>
            <a:endParaRPr lang="en-US"/>
          </a:p>
        </p:txBody>
      </p:sp>
    </p:spTree>
    <p:extLst>
      <p:ext uri="{BB962C8B-B14F-4D97-AF65-F5344CB8AC3E}">
        <p14:creationId xmlns:p14="http://schemas.microsoft.com/office/powerpoint/2010/main" val="217015944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727825" y="6408738"/>
            <a:ext cx="1919288" cy="365125"/>
          </a:xfrm>
          <a:prstGeom prst="rect">
            <a:avLst/>
          </a:prstGeom>
        </p:spPr>
        <p:txBody>
          <a:bodyPr/>
          <a:lstStyle>
            <a:lvl1pPr>
              <a:defRPr/>
            </a:lvl1pPr>
            <a:extLst/>
          </a:lstStyle>
          <a:p>
            <a:pPr>
              <a:defRPr/>
            </a:pPr>
            <a:fld id="{A04385AD-3309-43BC-BEB6-CC693C1FD902}" type="datetimeFigureOut">
              <a:rPr lang="en-US"/>
              <a:pPr>
                <a:defRPr/>
              </a:pPr>
              <a:t>2/23/2018</a:t>
            </a:fld>
            <a:endParaRPr lang="en-US"/>
          </a:p>
        </p:txBody>
      </p:sp>
      <p:sp>
        <p:nvSpPr>
          <p:cNvPr id="8" name="Footer Placeholder 7"/>
          <p:cNvSpPr>
            <a:spLocks noGrp="1"/>
          </p:cNvSpPr>
          <p:nvPr>
            <p:ph type="ftr" sz="quarter" idx="11"/>
          </p:nvPr>
        </p:nvSpPr>
        <p:spPr>
          <a:xfrm>
            <a:off x="4379913" y="6408738"/>
            <a:ext cx="2351087" cy="365125"/>
          </a:xfrm>
          <a:prstGeom prst="rect">
            <a:avLst/>
          </a:prstGeom>
        </p:spPr>
        <p:txBody>
          <a:bodyPr/>
          <a:lstStyle>
            <a:lvl1pPr>
              <a:defRPr/>
            </a:lvl1pPr>
            <a:extLst/>
          </a:lstStyle>
          <a:p>
            <a:pPr>
              <a:defRPr/>
            </a:pPr>
            <a:endParaRPr lang="en-US"/>
          </a:p>
        </p:txBody>
      </p:sp>
      <p:sp>
        <p:nvSpPr>
          <p:cNvPr id="9" name="Slide Number Placeholder 8"/>
          <p:cNvSpPr>
            <a:spLocks noGrp="1"/>
          </p:cNvSpPr>
          <p:nvPr>
            <p:ph type="sldNum" sz="quarter" idx="12"/>
          </p:nvPr>
        </p:nvSpPr>
        <p:spPr>
          <a:xfrm>
            <a:off x="8647113" y="6408738"/>
            <a:ext cx="366712" cy="365125"/>
          </a:xfrm>
          <a:prstGeom prst="rect">
            <a:avLst/>
          </a:prstGeom>
        </p:spPr>
        <p:txBody>
          <a:bodyPr/>
          <a:lstStyle>
            <a:lvl1pPr>
              <a:defRPr/>
            </a:lvl1pPr>
            <a:extLst/>
          </a:lstStyle>
          <a:p>
            <a:pPr>
              <a:defRPr/>
            </a:pPr>
            <a:fld id="{3FFEC0A2-F6BF-476E-9231-B6592B9B47E6}" type="slidenum">
              <a:rPr lang="en-US"/>
              <a:pPr>
                <a:defRPr/>
              </a:pPr>
              <a:t>‹#›</a:t>
            </a:fld>
            <a:endParaRPr lang="en-US"/>
          </a:p>
        </p:txBody>
      </p:sp>
    </p:spTree>
    <p:extLst>
      <p:ext uri="{BB962C8B-B14F-4D97-AF65-F5344CB8AC3E}">
        <p14:creationId xmlns:p14="http://schemas.microsoft.com/office/powerpoint/2010/main" val="358159667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a:xfrm>
            <a:off x="6727825" y="6408738"/>
            <a:ext cx="1919288" cy="365125"/>
          </a:xfrm>
          <a:prstGeom prst="rect">
            <a:avLst/>
          </a:prstGeom>
        </p:spPr>
        <p:txBody>
          <a:bodyPr/>
          <a:lstStyle>
            <a:lvl1pPr>
              <a:defRPr/>
            </a:lvl1pPr>
            <a:extLst/>
          </a:lstStyle>
          <a:p>
            <a:pPr>
              <a:defRPr/>
            </a:pPr>
            <a:fld id="{262C04EB-0E67-4862-AF86-3FFB425B1702}" type="datetimeFigureOut">
              <a:rPr lang="en-US"/>
              <a:pPr>
                <a:defRPr/>
              </a:pPr>
              <a:t>2/23/2018</a:t>
            </a:fld>
            <a:endParaRPr lang="en-US"/>
          </a:p>
        </p:txBody>
      </p:sp>
      <p:sp>
        <p:nvSpPr>
          <p:cNvPr id="4" name="Footer Placeholder 3"/>
          <p:cNvSpPr>
            <a:spLocks noGrp="1"/>
          </p:cNvSpPr>
          <p:nvPr>
            <p:ph type="ftr" sz="quarter" idx="11"/>
          </p:nvPr>
        </p:nvSpPr>
        <p:spPr>
          <a:xfrm>
            <a:off x="4379913" y="6408738"/>
            <a:ext cx="2351087" cy="365125"/>
          </a:xfrm>
          <a:prstGeom prst="rect">
            <a:avLst/>
          </a:prstGeom>
        </p:spPr>
        <p:txBody>
          <a:bodyPr/>
          <a:lstStyle>
            <a:lvl1pPr>
              <a:defRPr/>
            </a:lvl1pPr>
            <a:extLst/>
          </a:lstStyle>
          <a:p>
            <a:pPr>
              <a:defRPr/>
            </a:pPr>
            <a:endParaRPr lang="en-US"/>
          </a:p>
        </p:txBody>
      </p:sp>
      <p:sp>
        <p:nvSpPr>
          <p:cNvPr id="5" name="Slide Number Placeholder 4"/>
          <p:cNvSpPr>
            <a:spLocks noGrp="1"/>
          </p:cNvSpPr>
          <p:nvPr>
            <p:ph type="sldNum" sz="quarter" idx="12"/>
          </p:nvPr>
        </p:nvSpPr>
        <p:spPr>
          <a:xfrm>
            <a:off x="8647113" y="6408738"/>
            <a:ext cx="366712" cy="365125"/>
          </a:xfrm>
          <a:prstGeom prst="rect">
            <a:avLst/>
          </a:prstGeom>
        </p:spPr>
        <p:txBody>
          <a:bodyPr/>
          <a:lstStyle>
            <a:lvl1pPr>
              <a:defRPr/>
            </a:lvl1pPr>
            <a:extLst/>
          </a:lstStyle>
          <a:p>
            <a:pPr>
              <a:defRPr/>
            </a:pPr>
            <a:fld id="{D934F6AC-FFA7-4DB7-B95C-71DBAC259D3F}" type="slidenum">
              <a:rPr lang="en-US"/>
              <a:pPr>
                <a:defRPr/>
              </a:pPr>
              <a:t>‹#›</a:t>
            </a:fld>
            <a:endParaRPr lang="en-US"/>
          </a:p>
        </p:txBody>
      </p:sp>
    </p:spTree>
    <p:extLst>
      <p:ext uri="{BB962C8B-B14F-4D97-AF65-F5344CB8AC3E}">
        <p14:creationId xmlns:p14="http://schemas.microsoft.com/office/powerpoint/2010/main" val="48568432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331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a:defRPr/>
            </a:lvl1pPr>
            <a:extLst/>
          </a:lstStyle>
          <a:p>
            <a:pPr>
              <a:defRPr/>
            </a:pPr>
            <a:fld id="{ECFD26E9-139B-43A1-946B-2A9A123CFCAE}" type="datetimeFigureOut">
              <a:rPr lang="en-US"/>
              <a:pPr>
                <a:defRPr/>
              </a:pPr>
              <a:t>2/23/2018</a:t>
            </a:fld>
            <a:endParaRPr lang="en-US"/>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a:defRPr/>
            </a:lvl1pPr>
            <a:extLst/>
          </a:lstStyle>
          <a:p>
            <a:pPr>
              <a:defRPr/>
            </a:pPr>
            <a:endParaRPr lang="en-US"/>
          </a:p>
        </p:txBody>
      </p:sp>
      <p:sp>
        <p:nvSpPr>
          <p:cNvPr id="7" name="Slide Number Placeholder 6"/>
          <p:cNvSpPr>
            <a:spLocks noGrp="1"/>
          </p:cNvSpPr>
          <p:nvPr>
            <p:ph type="sldNum" sz="quarter" idx="12"/>
          </p:nvPr>
        </p:nvSpPr>
        <p:spPr>
          <a:xfrm>
            <a:off x="8647113" y="6408738"/>
            <a:ext cx="366712" cy="365125"/>
          </a:xfrm>
          <a:prstGeom prst="rect">
            <a:avLst/>
          </a:prstGeom>
        </p:spPr>
        <p:txBody>
          <a:bodyPr/>
          <a:lstStyle>
            <a:lvl1pPr>
              <a:defRPr/>
            </a:lvl1pPr>
            <a:extLst/>
          </a:lstStyle>
          <a:p>
            <a:pPr>
              <a:defRPr/>
            </a:pPr>
            <a:fld id="{1F2BD499-CD16-4C35-A50B-831CA7DE7D64}" type="slidenum">
              <a:rPr lang="en-US"/>
              <a:pPr>
                <a:defRPr/>
              </a:pPr>
              <a:t>‹#›</a:t>
            </a:fld>
            <a:endParaRPr lang="en-US"/>
          </a:p>
        </p:txBody>
      </p:sp>
    </p:spTree>
    <p:extLst>
      <p:ext uri="{BB962C8B-B14F-4D97-AF65-F5344CB8AC3E}">
        <p14:creationId xmlns:p14="http://schemas.microsoft.com/office/powerpoint/2010/main" val="160213200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3">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a:xfrm>
            <a:off x="6727825" y="6408738"/>
            <a:ext cx="1919288" cy="365125"/>
          </a:xfrm>
          <a:prstGeom prst="rect">
            <a:avLst/>
          </a:prstGeom>
        </p:spPr>
        <p:txBody>
          <a:bodyPr/>
          <a:lstStyle>
            <a:lvl1pPr>
              <a:defRPr>
                <a:solidFill>
                  <a:schemeClr val="tx1"/>
                </a:solidFill>
              </a:defRPr>
            </a:lvl1pPr>
            <a:extLst/>
          </a:lstStyle>
          <a:p>
            <a:pPr>
              <a:defRPr/>
            </a:pPr>
            <a:fld id="{3C1281A7-F983-4B16-8FD7-3F9B877A40B1}" type="datetimeFigureOut">
              <a:rPr lang="en-US"/>
              <a:pPr>
                <a:defRPr/>
              </a:pPr>
              <a:t>2/23/2018</a:t>
            </a:fld>
            <a:endParaRPr lang="en-US"/>
          </a:p>
        </p:txBody>
      </p:sp>
      <p:sp>
        <p:nvSpPr>
          <p:cNvPr id="12" name="Footer Placeholder 5"/>
          <p:cNvSpPr>
            <a:spLocks noGrp="1"/>
          </p:cNvSpPr>
          <p:nvPr>
            <p:ph type="ftr" sz="quarter" idx="11"/>
          </p:nvPr>
        </p:nvSpPr>
        <p:spPr>
          <a:xfrm>
            <a:off x="4379913" y="6408738"/>
            <a:ext cx="2351087" cy="365125"/>
          </a:xfrm>
          <a:prstGeom prst="rect">
            <a:avLst/>
          </a:prstGeom>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a:xfrm>
            <a:off x="8647113" y="6408738"/>
            <a:ext cx="366712" cy="365125"/>
          </a:xfrm>
          <a:prstGeom prst="rect">
            <a:avLst/>
          </a:prstGeom>
        </p:spPr>
        <p:txBody>
          <a:bodyPr/>
          <a:lstStyle>
            <a:lvl1pPr>
              <a:defRPr>
                <a:solidFill>
                  <a:schemeClr val="tx1"/>
                </a:solidFill>
              </a:defRPr>
            </a:lvl1pPr>
            <a:extLst/>
          </a:lstStyle>
          <a:p>
            <a:pPr>
              <a:defRPr/>
            </a:pPr>
            <a:fld id="{B6E0EB14-B3AE-45D5-A63E-1150FDAB5DB0}" type="slidenum">
              <a:rPr lang="en-US"/>
              <a:pPr>
                <a:defRPr/>
              </a:pPr>
              <a:t>‹#›</a:t>
            </a:fld>
            <a:endParaRPr lang="en-US"/>
          </a:p>
        </p:txBody>
      </p:sp>
    </p:spTree>
    <p:extLst>
      <p:ext uri="{BB962C8B-B14F-4D97-AF65-F5344CB8AC3E}">
        <p14:creationId xmlns:p14="http://schemas.microsoft.com/office/powerpoint/2010/main" val="11294691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6">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4" name="Picture 2" descr="P:\AES Processes and Practices\_AES Corporate Identity&amp; Logos\Logo Artwork\BusIT Logos\AES_BUSIT21_TITLE_WHITE.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50813" y="6591300"/>
            <a:ext cx="1906587"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77" r:id="rId7"/>
    <p:sldLayoutId id="2147484286" r:id="rId8"/>
    <p:sldLayoutId id="2147484287" r:id="rId9"/>
    <p:sldLayoutId id="2147484288" r:id="rId10"/>
    <p:sldLayoutId id="2147484289" r:id="rId11"/>
    <p:sldLayoutId id="2147484290" r:id="rId12"/>
    <p:sldLayoutId id="2147484278" r:id="rId13"/>
    <p:sldLayoutId id="2147484279" r:id="rId14"/>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5150BF4E-9558-4DB6-9ACE-703E73D71B56}" type="datetimeFigureOut">
              <a:rPr lang="en-US" smtClean="0"/>
              <a:pPr/>
              <a:t>2/23/2018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81D1EE76-8328-43A1-8BD2-097E494E63BD}" type="slidenum">
              <a:rPr lang="en-US" smtClean="0"/>
              <a:pPr/>
              <a:t>‹#›</a:t>
            </a:fld>
            <a:endParaRPr lang="en-US"/>
          </a:p>
        </p:txBody>
      </p:sp>
    </p:spTree>
    <p:extLst>
      <p:ext uri="{BB962C8B-B14F-4D97-AF65-F5344CB8AC3E}">
        <p14:creationId xmlns:p14="http://schemas.microsoft.com/office/powerpoint/2010/main" val="1246701298"/>
      </p:ext>
    </p:extLst>
  </p:cSld>
  <p:clrMap bg1="lt1" tx1="dk1" bg2="lt2" tx2="dk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 id="2147484296" r:id="rId5"/>
    <p:sldLayoutId id="2147484297" r:id="rId6"/>
    <p:sldLayoutId id="2147484298" r:id="rId7"/>
    <p:sldLayoutId id="2147484299" r:id="rId8"/>
    <p:sldLayoutId id="2147484300" r:id="rId9"/>
    <p:sldLayoutId id="2147484301" r:id="rId10"/>
    <p:sldLayoutId id="2147484302" r:id="rId11"/>
    <p:sldLayoutId id="214748430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xml"/><Relationship Id="rId1" Type="http://schemas.openxmlformats.org/officeDocument/2006/relationships/tags" Target="../tags/tag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tags" Target="../tags/tag10.xml"/><Relationship Id="rId7" Type="http://schemas.openxmlformats.org/officeDocument/2006/relationships/notesSlide" Target="../notesSlides/notesSlide9.xml"/><Relationship Id="rId12" Type="http://schemas.openxmlformats.org/officeDocument/2006/relationships/image" Target="../media/image29.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21.xml"/><Relationship Id="rId11" Type="http://schemas.openxmlformats.org/officeDocument/2006/relationships/image" Target="../media/image28.jpeg"/><Relationship Id="rId5" Type="http://schemas.openxmlformats.org/officeDocument/2006/relationships/tags" Target="../tags/tag12.xml"/><Relationship Id="rId10" Type="http://schemas.openxmlformats.org/officeDocument/2006/relationships/image" Target="../media/image27.jpeg"/><Relationship Id="rId4" Type="http://schemas.openxmlformats.org/officeDocument/2006/relationships/tags" Target="../tags/tag11.xml"/><Relationship Id="rId9" Type="http://schemas.openxmlformats.org/officeDocument/2006/relationships/image" Target="../media/image26.jpg"/></Relationships>
</file>

<file path=ppt/slides/_rels/slide1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tags" Target="../tags/tag15.xml"/><Relationship Id="rId7" Type="http://schemas.openxmlformats.org/officeDocument/2006/relationships/image" Target="../media/image30.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10.xml"/><Relationship Id="rId5" Type="http://schemas.openxmlformats.org/officeDocument/2006/relationships/slideLayout" Target="../slideLayouts/slideLayout21.xml"/><Relationship Id="rId10" Type="http://schemas.openxmlformats.org/officeDocument/2006/relationships/image" Target="../media/image33.jpeg"/><Relationship Id="rId4" Type="http://schemas.openxmlformats.org/officeDocument/2006/relationships/tags" Target="../tags/tag16.xml"/><Relationship Id="rId9"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1.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22.xml"/><Relationship Id="rId7" Type="http://schemas.openxmlformats.org/officeDocument/2006/relationships/image" Target="../media/image38.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7.jpeg"/><Relationship Id="rId5" Type="http://schemas.openxmlformats.org/officeDocument/2006/relationships/slideLayout" Target="../slideLayouts/slideLayout21.xml"/><Relationship Id="rId4" Type="http://schemas.openxmlformats.org/officeDocument/2006/relationships/tags" Target="../tags/tag23.xml"/><Relationship Id="rId9"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6.xml"/><Relationship Id="rId1" Type="http://schemas.openxmlformats.org/officeDocument/2006/relationships/tags" Target="../tags/tag24.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tags" Target="../tags/tag27.xml"/><Relationship Id="rId7" Type="http://schemas.openxmlformats.org/officeDocument/2006/relationships/notesSlide" Target="../notesSlides/notesSlide14.xml"/><Relationship Id="rId12" Type="http://schemas.openxmlformats.org/officeDocument/2006/relationships/image" Target="../media/image47.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21.xml"/><Relationship Id="rId11" Type="http://schemas.openxmlformats.org/officeDocument/2006/relationships/image" Target="../media/image46.jpeg"/><Relationship Id="rId5" Type="http://schemas.openxmlformats.org/officeDocument/2006/relationships/tags" Target="../tags/tag29.xml"/><Relationship Id="rId10" Type="http://schemas.openxmlformats.org/officeDocument/2006/relationships/image" Target="../media/image45.jpeg"/><Relationship Id="rId4" Type="http://schemas.openxmlformats.org/officeDocument/2006/relationships/tags" Target="../tags/tag28.xml"/><Relationship Id="rId9" Type="http://schemas.openxmlformats.org/officeDocument/2006/relationships/image" Target="../media/image44.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32.xml"/><Relationship Id="rId7" Type="http://schemas.openxmlformats.org/officeDocument/2006/relationships/image" Target="../media/image48.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notesSlide" Target="../notesSlides/notesSlide15.xml"/><Relationship Id="rId5" Type="http://schemas.openxmlformats.org/officeDocument/2006/relationships/slideLayout" Target="../slideLayouts/slideLayout21.xml"/><Relationship Id="rId4" Type="http://schemas.openxmlformats.org/officeDocument/2006/relationships/tags" Target="../tags/tag33.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5.xml"/><Relationship Id="rId7" Type="http://schemas.openxmlformats.org/officeDocument/2006/relationships/image" Target="../media/image5.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3.xml"/><Relationship Id="rId5" Type="http://schemas.openxmlformats.org/officeDocument/2006/relationships/slideLayout" Target="../slideLayouts/slideLayout21.xml"/><Relationship Id="rId10" Type="http://schemas.openxmlformats.org/officeDocument/2006/relationships/image" Target="../media/image8.jpeg"/><Relationship Id="rId4" Type="http://schemas.openxmlformats.org/officeDocument/2006/relationships/tags" Target="../tags/tag6.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1.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1.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tags" Target="../tags/tag7.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136498"/>
            <a:ext cx="8229600" cy="1279498"/>
          </a:xfrm>
        </p:spPr>
        <p:txBody>
          <a:bodyPr>
            <a:normAutofit/>
          </a:bodyPr>
          <a:lstStyle/>
          <a:p>
            <a:pPr>
              <a:defRPr/>
            </a:pPr>
            <a:r>
              <a:rPr lang="en-US" sz="2800" b="1" dirty="0"/>
              <a:t>Unit: Pricing, Promotion &amp; Distribution</a:t>
            </a:r>
            <a:br>
              <a:rPr lang="en-US" sz="2800" b="1" dirty="0"/>
            </a:br>
            <a:r>
              <a:rPr lang="en-US" sz="2800" b="1"/>
              <a:t>Lesson 1: </a:t>
            </a:r>
            <a:r>
              <a:rPr lang="en-US" sz="2800" b="1" dirty="0"/>
              <a:t>Pricing</a:t>
            </a:r>
          </a:p>
        </p:txBody>
      </p:sp>
      <p:pic>
        <p:nvPicPr>
          <p:cNvPr id="5" name="Picture 4"/>
          <p:cNvPicPr>
            <a:picLocks noChangeAspect="1"/>
          </p:cNvPicPr>
          <p:nvPr>
            <p:custDataLst>
              <p:tags r:id="rId1"/>
            </p:custDataLst>
          </p:nvPr>
        </p:nvPicPr>
        <p:blipFill rotWithShape="1">
          <a:blip r:embed="rId4" cstate="email">
            <a:extLst>
              <a:ext uri="{28A0092B-C50C-407E-A947-70E740481C1C}">
                <a14:useLocalDpi xmlns:a14="http://schemas.microsoft.com/office/drawing/2010/main" val="0"/>
              </a:ext>
            </a:extLst>
          </a:blip>
          <a:srcRect/>
          <a:stretch/>
        </p:blipFill>
        <p:spPr>
          <a:xfrm>
            <a:off x="-1772" y="990600"/>
            <a:ext cx="9145772" cy="5867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ChangeArrowheads="1"/>
          </p:cNvSpPr>
          <p:nvPr/>
        </p:nvSpPr>
        <p:spPr>
          <a:xfrm>
            <a:off x="438150" y="152400"/>
            <a:ext cx="8255000" cy="482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400" b="1" dirty="0"/>
              <a:t>Promotion</a:t>
            </a:r>
          </a:p>
        </p:txBody>
      </p:sp>
      <p:sp>
        <p:nvSpPr>
          <p:cNvPr id="9" name="TextBox 8"/>
          <p:cNvSpPr txBox="1"/>
          <p:nvPr/>
        </p:nvSpPr>
        <p:spPr>
          <a:xfrm>
            <a:off x="2641600" y="635000"/>
            <a:ext cx="3886200" cy="1200329"/>
          </a:xfrm>
          <a:prstGeom prst="rect">
            <a:avLst/>
          </a:prstGeom>
          <a:noFill/>
        </p:spPr>
        <p:txBody>
          <a:bodyPr wrap="square" rtlCol="0">
            <a:spAutoFit/>
          </a:bodyPr>
          <a:lstStyle/>
          <a:p>
            <a:r>
              <a:rPr lang="en-US" dirty="0">
                <a:latin typeface="+mn-lt"/>
              </a:rPr>
              <a:t>any form of communication that a business uses to inform, persuade, or remind potential customers about their goods and services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9497" y="2133600"/>
            <a:ext cx="6467856" cy="4312920"/>
          </a:xfrm>
          <a:prstGeom prst="rect">
            <a:avLst/>
          </a:prstGeom>
        </p:spPr>
      </p:pic>
    </p:spTree>
    <p:extLst>
      <p:ext uri="{BB962C8B-B14F-4D97-AF65-F5344CB8AC3E}">
        <p14:creationId xmlns:p14="http://schemas.microsoft.com/office/powerpoint/2010/main" val="266557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ChangeArrowheads="1"/>
          </p:cNvSpPr>
          <p:nvPr/>
        </p:nvSpPr>
        <p:spPr>
          <a:xfrm>
            <a:off x="438150" y="152400"/>
            <a:ext cx="8255000" cy="482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400" b="1" dirty="0"/>
              <a:t>Advertising</a:t>
            </a:r>
          </a:p>
        </p:txBody>
      </p:sp>
      <p:sp>
        <p:nvSpPr>
          <p:cNvPr id="9" name="TextBox 8"/>
          <p:cNvSpPr txBox="1"/>
          <p:nvPr/>
        </p:nvSpPr>
        <p:spPr>
          <a:xfrm>
            <a:off x="152400" y="1143000"/>
            <a:ext cx="3886200" cy="2031325"/>
          </a:xfrm>
          <a:prstGeom prst="rect">
            <a:avLst/>
          </a:prstGeom>
          <a:noFill/>
        </p:spPr>
        <p:txBody>
          <a:bodyPr wrap="square" rtlCol="0">
            <a:spAutoFit/>
          </a:bodyPr>
          <a:lstStyle/>
          <a:p>
            <a:r>
              <a:rPr lang="en-US" dirty="0">
                <a:latin typeface="+mn-lt"/>
              </a:rPr>
              <a:t>Pay money to influence people regarding a product</a:t>
            </a:r>
          </a:p>
          <a:p>
            <a:r>
              <a:rPr lang="en-US" dirty="0">
                <a:latin typeface="+mn-lt"/>
              </a:rPr>
              <a:t>Does not use direct person-to-person contact</a:t>
            </a:r>
          </a:p>
          <a:p>
            <a:r>
              <a:rPr lang="en-US" dirty="0">
                <a:latin typeface="+mn-lt"/>
              </a:rPr>
              <a:t>Many forms: print, digital, and broadcast</a:t>
            </a:r>
          </a:p>
        </p:txBody>
      </p:sp>
      <p:pic>
        <p:nvPicPr>
          <p:cNvPr id="5" name="infomercial"/>
          <p:cNvPicPr>
            <a:picLocks noChangeAspect="1"/>
          </p:cNvPicPr>
          <p:nvPr>
            <p:custDataLst>
              <p:tags r:id="rId1"/>
            </p:custDataLst>
          </p:nvPr>
        </p:nvPicPr>
        <p:blipFill>
          <a:blip r:embed="rId8" cstate="email">
            <a:extLst>
              <a:ext uri="{28A0092B-C50C-407E-A947-70E740481C1C}">
                <a14:useLocalDpi xmlns:a14="http://schemas.microsoft.com/office/drawing/2010/main"/>
              </a:ext>
            </a:extLst>
          </a:blip>
          <a:stretch>
            <a:fillRect/>
          </a:stretch>
        </p:blipFill>
        <p:spPr>
          <a:xfrm>
            <a:off x="457200" y="3657600"/>
            <a:ext cx="2136648" cy="3048000"/>
          </a:xfrm>
          <a:prstGeom prst="rect">
            <a:avLst/>
          </a:prstGeom>
          <a:ln w="6350">
            <a:solidFill>
              <a:schemeClr val="bg1"/>
            </a:solidFill>
          </a:ln>
        </p:spPr>
      </p:pic>
      <p:pic>
        <p:nvPicPr>
          <p:cNvPr id="6" name="couple watch tv"/>
          <p:cNvPicPr>
            <a:picLocks noChangeAspect="1"/>
          </p:cNvPicPr>
          <p:nvPr>
            <p:custDataLst>
              <p:tags r:id="rId2"/>
            </p:custDataLst>
          </p:nvPr>
        </p:nvPicPr>
        <p:blipFill>
          <a:blip r:embed="rId9">
            <a:extLst>
              <a:ext uri="{28A0092B-C50C-407E-A947-70E740481C1C}">
                <a14:useLocalDpi xmlns:a14="http://schemas.microsoft.com/office/drawing/2010/main"/>
              </a:ext>
            </a:extLst>
          </a:blip>
          <a:stretch>
            <a:fillRect/>
          </a:stretch>
        </p:blipFill>
        <p:spPr>
          <a:xfrm>
            <a:off x="4114800" y="812800"/>
            <a:ext cx="2844800" cy="2844800"/>
          </a:xfrm>
          <a:prstGeom prst="rect">
            <a:avLst/>
          </a:prstGeom>
          <a:ln>
            <a:solidFill>
              <a:schemeClr val="bg1"/>
            </a:solidFill>
          </a:ln>
        </p:spPr>
      </p:pic>
      <p:pic>
        <p:nvPicPr>
          <p:cNvPr id="7" name="i pad"/>
          <p:cNvPicPr>
            <a:picLocks noChangeAspect="1"/>
          </p:cNvPicPr>
          <p:nvPr>
            <p:custDataLst>
              <p:tags r:id="rId3"/>
            </p:custDataLst>
          </p:nvPr>
        </p:nvPicPr>
        <p:blipFill>
          <a:blip r:embed="rId10" cstate="email">
            <a:extLst>
              <a:ext uri="{28A0092B-C50C-407E-A947-70E740481C1C}">
                <a14:useLocalDpi xmlns:a14="http://schemas.microsoft.com/office/drawing/2010/main"/>
              </a:ext>
            </a:extLst>
          </a:blip>
          <a:stretch>
            <a:fillRect/>
          </a:stretch>
        </p:blipFill>
        <p:spPr>
          <a:xfrm>
            <a:off x="5505302" y="4530476"/>
            <a:ext cx="3048000" cy="2033016"/>
          </a:xfrm>
          <a:prstGeom prst="rect">
            <a:avLst/>
          </a:prstGeom>
          <a:ln>
            <a:solidFill>
              <a:schemeClr val="bg1"/>
            </a:solidFill>
          </a:ln>
        </p:spPr>
      </p:pic>
      <p:pic>
        <p:nvPicPr>
          <p:cNvPr id="10" name="newspaper"/>
          <p:cNvPicPr>
            <a:picLocks noChangeAspect="1"/>
          </p:cNvPicPr>
          <p:nvPr>
            <p:custDataLst>
              <p:tags r:id="rId4"/>
            </p:custDataLst>
          </p:nvPr>
        </p:nvPicPr>
        <p:blipFill>
          <a:blip r:embed="rId11" cstate="email">
            <a:extLst>
              <a:ext uri="{28A0092B-C50C-407E-A947-70E740481C1C}">
                <a14:useLocalDpi xmlns:a14="http://schemas.microsoft.com/office/drawing/2010/main"/>
              </a:ext>
            </a:extLst>
          </a:blip>
          <a:stretch>
            <a:fillRect/>
          </a:stretch>
        </p:blipFill>
        <p:spPr>
          <a:xfrm>
            <a:off x="3048000" y="3657600"/>
            <a:ext cx="2033016" cy="3048000"/>
          </a:xfrm>
          <a:prstGeom prst="rect">
            <a:avLst/>
          </a:prstGeom>
          <a:ln>
            <a:solidFill>
              <a:schemeClr val="bg1"/>
            </a:solidFill>
          </a:ln>
        </p:spPr>
      </p:pic>
      <p:pic>
        <p:nvPicPr>
          <p:cNvPr id="11" name="magazine"/>
          <p:cNvPicPr>
            <a:picLocks noChangeAspect="1"/>
          </p:cNvPicPr>
          <p:nvPr>
            <p:custDataLst>
              <p:tags r:id="rId5"/>
            </p:custDataLst>
          </p:nvPr>
        </p:nvPicPr>
        <p:blipFill>
          <a:blip r:embed="rId12" cstate="email">
            <a:extLst>
              <a:ext uri="{28A0092B-C50C-407E-A947-70E740481C1C}">
                <a14:useLocalDpi xmlns:a14="http://schemas.microsoft.com/office/drawing/2010/main"/>
              </a:ext>
            </a:extLst>
          </a:blip>
          <a:stretch>
            <a:fillRect/>
          </a:stretch>
        </p:blipFill>
        <p:spPr>
          <a:xfrm>
            <a:off x="6876902" y="1219200"/>
            <a:ext cx="2039112" cy="3048000"/>
          </a:xfrm>
          <a:prstGeom prst="rect">
            <a:avLst/>
          </a:prstGeom>
          <a:ln>
            <a:solidFill>
              <a:schemeClr val="bg1"/>
            </a:solidFill>
          </a:ln>
        </p:spPr>
      </p:pic>
    </p:spTree>
    <p:extLst>
      <p:ext uri="{BB962C8B-B14F-4D97-AF65-F5344CB8AC3E}">
        <p14:creationId xmlns:p14="http://schemas.microsoft.com/office/powerpoint/2010/main" val="94543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ChangeArrowheads="1"/>
          </p:cNvSpPr>
          <p:nvPr/>
        </p:nvSpPr>
        <p:spPr>
          <a:xfrm>
            <a:off x="438150" y="152400"/>
            <a:ext cx="8255000" cy="482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400" b="1" dirty="0"/>
              <a:t>Personal Selling</a:t>
            </a:r>
          </a:p>
        </p:txBody>
      </p:sp>
      <p:sp>
        <p:nvSpPr>
          <p:cNvPr id="9" name="TextBox 8"/>
          <p:cNvSpPr txBox="1"/>
          <p:nvPr/>
        </p:nvSpPr>
        <p:spPr>
          <a:xfrm>
            <a:off x="438150" y="1066800"/>
            <a:ext cx="3886200" cy="2169825"/>
          </a:xfrm>
          <a:prstGeom prst="rect">
            <a:avLst/>
          </a:prstGeom>
          <a:noFill/>
        </p:spPr>
        <p:txBody>
          <a:bodyPr wrap="square" rtlCol="0">
            <a:spAutoFit/>
          </a:bodyPr>
          <a:lstStyle/>
          <a:p>
            <a:r>
              <a:rPr lang="en-US" dirty="0">
                <a:latin typeface="+mn-lt"/>
              </a:rPr>
              <a:t>Direct communication between the sales person and the customer</a:t>
            </a:r>
          </a:p>
          <a:p>
            <a:r>
              <a:rPr lang="en-US" dirty="0">
                <a:latin typeface="+mn-lt"/>
              </a:rPr>
              <a:t>One on one, or group presentation</a:t>
            </a:r>
          </a:p>
          <a:p>
            <a:r>
              <a:rPr lang="en-US" dirty="0">
                <a:latin typeface="+mn-lt"/>
              </a:rPr>
              <a:t>Relies on skills and knowledge of the sales person</a:t>
            </a:r>
          </a:p>
          <a:p>
            <a:r>
              <a:rPr lang="en-US" dirty="0">
                <a:latin typeface="+mn-lt"/>
              </a:rPr>
              <a:t>More expensive, more persuasive</a:t>
            </a:r>
          </a:p>
        </p:txBody>
      </p:sp>
      <p:pic>
        <p:nvPicPr>
          <p:cNvPr id="12" name="tv store"/>
          <p:cNvPicPr>
            <a:picLocks noChangeAspect="1"/>
          </p:cNvPicPr>
          <p:nvPr>
            <p:custDataLst>
              <p:tags r:id="rId1"/>
            </p:custDataLst>
          </p:nvPr>
        </p:nvPicPr>
        <p:blipFill>
          <a:blip r:embed="rId7" cstate="email">
            <a:extLst>
              <a:ext uri="{28A0092B-C50C-407E-A947-70E740481C1C}">
                <a14:useLocalDpi xmlns:a14="http://schemas.microsoft.com/office/drawing/2010/main"/>
              </a:ext>
            </a:extLst>
          </a:blip>
          <a:stretch>
            <a:fillRect/>
          </a:stretch>
        </p:blipFill>
        <p:spPr>
          <a:xfrm>
            <a:off x="5192893" y="1295400"/>
            <a:ext cx="3951107" cy="2628900"/>
          </a:xfrm>
          <a:prstGeom prst="rect">
            <a:avLst/>
          </a:prstGeom>
          <a:ln>
            <a:solidFill>
              <a:srgbClr val="000000"/>
            </a:solidFill>
          </a:ln>
        </p:spPr>
      </p:pic>
      <p:pic>
        <p:nvPicPr>
          <p:cNvPr id="13" name="fabric store"/>
          <p:cNvPicPr>
            <a:picLocks noChangeAspect="1"/>
          </p:cNvPicPr>
          <p:nvPr>
            <p:custDataLst>
              <p:tags r:id="rId2"/>
            </p:custDataLst>
          </p:nvPr>
        </p:nvPicPr>
        <p:blipFill>
          <a:blip r:embed="rId8" cstate="email">
            <a:extLst>
              <a:ext uri="{28A0092B-C50C-407E-A947-70E740481C1C}">
                <a14:useLocalDpi xmlns:a14="http://schemas.microsoft.com/office/drawing/2010/main"/>
              </a:ext>
            </a:extLst>
          </a:blip>
          <a:stretch>
            <a:fillRect/>
          </a:stretch>
        </p:blipFill>
        <p:spPr>
          <a:xfrm>
            <a:off x="3106995" y="3886200"/>
            <a:ext cx="2917310" cy="1946148"/>
          </a:xfrm>
          <a:prstGeom prst="rect">
            <a:avLst/>
          </a:prstGeom>
          <a:ln>
            <a:solidFill>
              <a:srgbClr val="000000"/>
            </a:solidFill>
          </a:ln>
        </p:spPr>
      </p:pic>
      <p:pic>
        <p:nvPicPr>
          <p:cNvPr id="14" name="jewelry store"/>
          <p:cNvPicPr>
            <a:picLocks noChangeAspect="1"/>
          </p:cNvPicPr>
          <p:nvPr>
            <p:custDataLst>
              <p:tags r:id="rId3"/>
            </p:custDataLst>
          </p:nvPr>
        </p:nvPicPr>
        <p:blipFill>
          <a:blip r:embed="rId9" cstate="email">
            <a:extLst>
              <a:ext uri="{28A0092B-C50C-407E-A947-70E740481C1C}">
                <a14:useLocalDpi xmlns:a14="http://schemas.microsoft.com/office/drawing/2010/main"/>
              </a:ext>
            </a:extLst>
          </a:blip>
          <a:stretch>
            <a:fillRect/>
          </a:stretch>
        </p:blipFill>
        <p:spPr>
          <a:xfrm>
            <a:off x="304800" y="4567081"/>
            <a:ext cx="3200400" cy="2135611"/>
          </a:xfrm>
          <a:prstGeom prst="rect">
            <a:avLst/>
          </a:prstGeom>
          <a:ln>
            <a:solidFill>
              <a:srgbClr val="000000"/>
            </a:solidFill>
          </a:ln>
        </p:spPr>
      </p:pic>
      <p:pic>
        <p:nvPicPr>
          <p:cNvPr id="15" name="presentation"/>
          <p:cNvPicPr>
            <a:picLocks noChangeAspect="1"/>
          </p:cNvPicPr>
          <p:nvPr>
            <p:custDataLst>
              <p:tags r:id="rId4"/>
            </p:custDataLst>
          </p:nvPr>
        </p:nvPicPr>
        <p:blipFill>
          <a:blip r:embed="rId10" cstate="email">
            <a:extLst>
              <a:ext uri="{28A0092B-C50C-407E-A947-70E740481C1C}">
                <a14:useLocalDpi xmlns:a14="http://schemas.microsoft.com/office/drawing/2010/main"/>
              </a:ext>
            </a:extLst>
          </a:blip>
          <a:stretch>
            <a:fillRect/>
          </a:stretch>
        </p:blipFill>
        <p:spPr>
          <a:xfrm>
            <a:off x="5603955" y="4465009"/>
            <a:ext cx="3192780" cy="2185416"/>
          </a:xfrm>
          <a:prstGeom prst="rect">
            <a:avLst/>
          </a:prstGeom>
          <a:ln>
            <a:solidFill>
              <a:srgbClr val="000000"/>
            </a:solidFill>
          </a:ln>
        </p:spPr>
      </p:pic>
    </p:spTree>
    <p:extLst>
      <p:ext uri="{BB962C8B-B14F-4D97-AF65-F5344CB8AC3E}">
        <p14:creationId xmlns:p14="http://schemas.microsoft.com/office/powerpoint/2010/main" val="265741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1+#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6"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000" fill="hold"/>
                                        <p:tgtEl>
                                          <p:spTgt spid="15"/>
                                        </p:tgtEl>
                                        <p:attrNameLst>
                                          <p:attrName>ppt_x</p:attrName>
                                        </p:attrNameLst>
                                      </p:cBhvr>
                                      <p:tavLst>
                                        <p:tav tm="0">
                                          <p:val>
                                            <p:strVal val="1+#ppt_w/2"/>
                                          </p:val>
                                        </p:tav>
                                        <p:tav tm="100000">
                                          <p:val>
                                            <p:strVal val="#ppt_x"/>
                                          </p:val>
                                        </p:tav>
                                      </p:tavLst>
                                    </p:anim>
                                    <p:anim calcmode="lin" valueType="num">
                                      <p:cBhvr additive="base">
                                        <p:cTn id="17" dur="1000" fill="hold"/>
                                        <p:tgtEl>
                                          <p:spTgt spid="15"/>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12"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1000" fill="hold"/>
                                        <p:tgtEl>
                                          <p:spTgt spid="14"/>
                                        </p:tgtEl>
                                        <p:attrNameLst>
                                          <p:attrName>ppt_x</p:attrName>
                                        </p:attrNameLst>
                                      </p:cBhvr>
                                      <p:tavLst>
                                        <p:tav tm="0">
                                          <p:val>
                                            <p:strVal val="0-#ppt_w/2"/>
                                          </p:val>
                                        </p:tav>
                                        <p:tav tm="100000">
                                          <p:val>
                                            <p:strVal val="#ppt_x"/>
                                          </p:val>
                                        </p:tav>
                                      </p:tavLst>
                                    </p:anim>
                                    <p:anim calcmode="lin" valueType="num">
                                      <p:cBhvr additive="base">
                                        <p:cTn id="22" dur="1000" fill="hold"/>
                                        <p:tgtEl>
                                          <p:spTgt spid="14"/>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 presetClass="entr" presetSubtype="8"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38150" y="152400"/>
            <a:ext cx="8255000" cy="482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400" b="1" dirty="0"/>
              <a:t>Sales Promotions</a:t>
            </a:r>
          </a:p>
        </p:txBody>
      </p:sp>
      <p:sp>
        <p:nvSpPr>
          <p:cNvPr id="3" name="TextBox 2"/>
          <p:cNvSpPr txBox="1"/>
          <p:nvPr/>
        </p:nvSpPr>
        <p:spPr>
          <a:xfrm>
            <a:off x="1965325" y="706993"/>
            <a:ext cx="5200650" cy="369332"/>
          </a:xfrm>
          <a:prstGeom prst="rect">
            <a:avLst/>
          </a:prstGeom>
          <a:noFill/>
        </p:spPr>
        <p:txBody>
          <a:bodyPr wrap="square" rtlCol="0">
            <a:spAutoFit/>
          </a:bodyPr>
          <a:lstStyle/>
          <a:p>
            <a:r>
              <a:rPr lang="en-US" dirty="0">
                <a:latin typeface="+mn-lt"/>
              </a:rPr>
              <a:t>Incentives used to get people to buy a product</a:t>
            </a:r>
          </a:p>
        </p:txBody>
      </p:sp>
      <p:sp>
        <p:nvSpPr>
          <p:cNvPr id="4" name="TextBox 3"/>
          <p:cNvSpPr txBox="1"/>
          <p:nvPr/>
        </p:nvSpPr>
        <p:spPr>
          <a:xfrm>
            <a:off x="1965325" y="1219200"/>
            <a:ext cx="5200650" cy="369332"/>
          </a:xfrm>
          <a:prstGeom prst="rect">
            <a:avLst/>
          </a:prstGeom>
          <a:noFill/>
        </p:spPr>
        <p:txBody>
          <a:bodyPr wrap="square" rtlCol="0">
            <a:spAutoFit/>
          </a:bodyPr>
          <a:lstStyle/>
          <a:p>
            <a:r>
              <a:rPr lang="en-US" i="1" dirty="0">
                <a:solidFill>
                  <a:schemeClr val="accent1"/>
                </a:solidFill>
                <a:latin typeface="+mn-lt"/>
              </a:rPr>
              <a:t>What are some common types of sales promotions?</a:t>
            </a:r>
          </a:p>
        </p:txBody>
      </p:sp>
      <p:sp>
        <p:nvSpPr>
          <p:cNvPr id="5" name="TextBox 4"/>
          <p:cNvSpPr txBox="1"/>
          <p:nvPr/>
        </p:nvSpPr>
        <p:spPr>
          <a:xfrm>
            <a:off x="3209925" y="2069068"/>
            <a:ext cx="2560509" cy="369332"/>
          </a:xfrm>
          <a:prstGeom prst="rect">
            <a:avLst/>
          </a:prstGeom>
          <a:noFill/>
        </p:spPr>
        <p:txBody>
          <a:bodyPr wrap="none" rtlCol="0">
            <a:spAutoFit/>
          </a:bodyPr>
          <a:lstStyle/>
          <a:p>
            <a:r>
              <a:rPr lang="en-US" dirty="0">
                <a:latin typeface="+mn-lt"/>
              </a:rPr>
              <a:t>Free Samples/ Giveaways</a:t>
            </a:r>
          </a:p>
        </p:txBody>
      </p:sp>
      <p:sp>
        <p:nvSpPr>
          <p:cNvPr id="6" name="TextBox 5"/>
          <p:cNvSpPr txBox="1"/>
          <p:nvPr/>
        </p:nvSpPr>
        <p:spPr>
          <a:xfrm>
            <a:off x="3986676" y="2482334"/>
            <a:ext cx="1007007" cy="369332"/>
          </a:xfrm>
          <a:prstGeom prst="rect">
            <a:avLst/>
          </a:prstGeom>
          <a:noFill/>
        </p:spPr>
        <p:txBody>
          <a:bodyPr wrap="none" rtlCol="0">
            <a:spAutoFit/>
          </a:bodyPr>
          <a:lstStyle/>
          <a:p>
            <a:r>
              <a:rPr lang="en-US" dirty="0">
                <a:latin typeface="+mn-lt"/>
              </a:rPr>
              <a:t>Coupons</a:t>
            </a:r>
          </a:p>
        </p:txBody>
      </p:sp>
      <p:sp>
        <p:nvSpPr>
          <p:cNvPr id="7" name="TextBox 6"/>
          <p:cNvSpPr txBox="1"/>
          <p:nvPr/>
        </p:nvSpPr>
        <p:spPr>
          <a:xfrm>
            <a:off x="4024669" y="2874407"/>
            <a:ext cx="931025" cy="369332"/>
          </a:xfrm>
          <a:prstGeom prst="rect">
            <a:avLst/>
          </a:prstGeom>
          <a:noFill/>
        </p:spPr>
        <p:txBody>
          <a:bodyPr wrap="none" rtlCol="0">
            <a:spAutoFit/>
          </a:bodyPr>
          <a:lstStyle/>
          <a:p>
            <a:r>
              <a:rPr lang="en-US" dirty="0">
                <a:latin typeface="+mn-lt"/>
              </a:rPr>
              <a:t>Rebates</a:t>
            </a:r>
          </a:p>
        </p:txBody>
      </p:sp>
      <p:sp>
        <p:nvSpPr>
          <p:cNvPr id="8" name="TextBox 7"/>
          <p:cNvSpPr txBox="1"/>
          <p:nvPr/>
        </p:nvSpPr>
        <p:spPr>
          <a:xfrm>
            <a:off x="3925667" y="3287673"/>
            <a:ext cx="1129027" cy="369332"/>
          </a:xfrm>
          <a:prstGeom prst="rect">
            <a:avLst/>
          </a:prstGeom>
          <a:noFill/>
        </p:spPr>
        <p:txBody>
          <a:bodyPr wrap="none" rtlCol="0">
            <a:spAutoFit/>
          </a:bodyPr>
          <a:lstStyle/>
          <a:p>
            <a:r>
              <a:rPr lang="en-US" dirty="0">
                <a:latin typeface="+mn-lt"/>
              </a:rPr>
              <a:t>Premiums</a:t>
            </a:r>
          </a:p>
        </p:txBody>
      </p:sp>
      <p:sp>
        <p:nvSpPr>
          <p:cNvPr id="9" name="TextBox 8"/>
          <p:cNvSpPr txBox="1"/>
          <p:nvPr/>
        </p:nvSpPr>
        <p:spPr>
          <a:xfrm>
            <a:off x="3400946" y="3662244"/>
            <a:ext cx="2178481" cy="369332"/>
          </a:xfrm>
          <a:prstGeom prst="rect">
            <a:avLst/>
          </a:prstGeom>
          <a:noFill/>
        </p:spPr>
        <p:txBody>
          <a:bodyPr wrap="none" rtlCol="0">
            <a:spAutoFit/>
          </a:bodyPr>
          <a:lstStyle/>
          <a:p>
            <a:r>
              <a:rPr lang="en-US" dirty="0">
                <a:latin typeface="+mn-lt"/>
              </a:rPr>
              <a:t>Point-of-Sale displays</a:t>
            </a:r>
          </a:p>
        </p:txBody>
      </p:sp>
      <p:sp>
        <p:nvSpPr>
          <p:cNvPr id="10" name="TextBox 9"/>
          <p:cNvSpPr txBox="1"/>
          <p:nvPr/>
        </p:nvSpPr>
        <p:spPr>
          <a:xfrm>
            <a:off x="3861996" y="4075510"/>
            <a:ext cx="1256371" cy="369332"/>
          </a:xfrm>
          <a:prstGeom prst="rect">
            <a:avLst/>
          </a:prstGeom>
          <a:noFill/>
        </p:spPr>
        <p:txBody>
          <a:bodyPr wrap="none" rtlCol="0">
            <a:spAutoFit/>
          </a:bodyPr>
          <a:lstStyle/>
          <a:p>
            <a:r>
              <a:rPr lang="en-US" dirty="0">
                <a:latin typeface="+mn-lt"/>
              </a:rPr>
              <a:t>Trade show</a:t>
            </a: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75" y="4031576"/>
            <a:ext cx="2691979" cy="2691979"/>
          </a:xfrm>
          <a:prstGeom prst="rect">
            <a:avLst/>
          </a:prstGeom>
        </p:spPr>
      </p:pic>
    </p:spTree>
    <p:extLst>
      <p:ext uri="{BB962C8B-B14F-4D97-AF65-F5344CB8AC3E}">
        <p14:creationId xmlns:p14="http://schemas.microsoft.com/office/powerpoint/2010/main" val="210553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38150" y="152400"/>
            <a:ext cx="8255000" cy="482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400" b="1" dirty="0"/>
              <a:t>Public Relations and Publicity</a:t>
            </a:r>
          </a:p>
        </p:txBody>
      </p:sp>
      <p:sp>
        <p:nvSpPr>
          <p:cNvPr id="3" name="TextBox 2"/>
          <p:cNvSpPr txBox="1"/>
          <p:nvPr/>
        </p:nvSpPr>
        <p:spPr>
          <a:xfrm>
            <a:off x="1447800" y="5638800"/>
            <a:ext cx="6162204" cy="646331"/>
          </a:xfrm>
          <a:prstGeom prst="rect">
            <a:avLst/>
          </a:prstGeom>
          <a:noFill/>
        </p:spPr>
        <p:txBody>
          <a:bodyPr wrap="square" rtlCol="0">
            <a:spAutoFit/>
          </a:bodyPr>
          <a:lstStyle/>
          <a:p>
            <a:r>
              <a:rPr lang="en-US" dirty="0">
                <a:latin typeface="+mn-lt"/>
              </a:rPr>
              <a:t>Public relations involves the ongoing effort to foster positive relationships between an organization and various public groups</a:t>
            </a:r>
          </a:p>
        </p:txBody>
      </p:sp>
      <p:pic>
        <p:nvPicPr>
          <p:cNvPr id="4" name="clothing drive"/>
          <p:cNvPicPr>
            <a:picLocks noChangeAspect="1"/>
          </p:cNvPicPr>
          <p:nvPr>
            <p:custDataLst>
              <p:tags r:id="rId1"/>
            </p:custDataLst>
          </p:nvPr>
        </p:nvPicPr>
        <p:blipFill>
          <a:blip r:embed="rId3" cstate="email">
            <a:extLst>
              <a:ext uri="{28A0092B-C50C-407E-A947-70E740481C1C}">
                <a14:useLocalDpi xmlns:a14="http://schemas.microsoft.com/office/drawing/2010/main"/>
              </a:ext>
            </a:extLst>
          </a:blip>
          <a:stretch>
            <a:fillRect/>
          </a:stretch>
        </p:blipFill>
        <p:spPr>
          <a:xfrm>
            <a:off x="1000596" y="762000"/>
            <a:ext cx="7130108" cy="4752791"/>
          </a:xfrm>
          <a:prstGeom prst="rect">
            <a:avLst/>
          </a:prstGeom>
        </p:spPr>
      </p:pic>
      <p:sp>
        <p:nvSpPr>
          <p:cNvPr id="5" name="TextBox 4"/>
          <p:cNvSpPr txBox="1"/>
          <p:nvPr/>
        </p:nvSpPr>
        <p:spPr>
          <a:xfrm>
            <a:off x="1438275" y="6336268"/>
            <a:ext cx="6162204" cy="369332"/>
          </a:xfrm>
          <a:prstGeom prst="rect">
            <a:avLst/>
          </a:prstGeom>
          <a:noFill/>
        </p:spPr>
        <p:txBody>
          <a:bodyPr wrap="square" rtlCol="0">
            <a:spAutoFit/>
          </a:bodyPr>
          <a:lstStyle/>
          <a:p>
            <a:r>
              <a:rPr lang="en-US" i="1" dirty="0">
                <a:solidFill>
                  <a:schemeClr val="accent1"/>
                </a:solidFill>
                <a:latin typeface="+mn-lt"/>
              </a:rPr>
              <a:t>Customers, employees, stockholders, suppliers, community, etc.</a:t>
            </a:r>
          </a:p>
        </p:txBody>
      </p:sp>
    </p:spTree>
    <p:extLst>
      <p:ext uri="{BB962C8B-B14F-4D97-AF65-F5344CB8AC3E}">
        <p14:creationId xmlns:p14="http://schemas.microsoft.com/office/powerpoint/2010/main" val="307134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38150" y="152400"/>
            <a:ext cx="8255000" cy="482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400" b="1" dirty="0"/>
              <a:t>Public Relations and Publicity</a:t>
            </a:r>
          </a:p>
        </p:txBody>
      </p:sp>
      <p:sp>
        <p:nvSpPr>
          <p:cNvPr id="3" name="TextBox 2"/>
          <p:cNvSpPr txBox="1"/>
          <p:nvPr/>
        </p:nvSpPr>
        <p:spPr>
          <a:xfrm>
            <a:off x="1905000" y="5791200"/>
            <a:ext cx="5105400" cy="646331"/>
          </a:xfrm>
          <a:prstGeom prst="rect">
            <a:avLst/>
          </a:prstGeom>
          <a:noFill/>
        </p:spPr>
        <p:txBody>
          <a:bodyPr wrap="square" rtlCol="0">
            <a:spAutoFit/>
          </a:bodyPr>
          <a:lstStyle/>
          <a:p>
            <a:r>
              <a:rPr lang="en-US" dirty="0">
                <a:latin typeface="+mn-lt"/>
              </a:rPr>
              <a:t>Placing information about goods, services, or companies in the general media</a:t>
            </a:r>
          </a:p>
        </p:txBody>
      </p:sp>
      <p:pic>
        <p:nvPicPr>
          <p:cNvPr id="6" name="radio station"/>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tretch>
            <a:fillRect/>
          </a:stretch>
        </p:blipFill>
        <p:spPr>
          <a:xfrm>
            <a:off x="1352745" y="1076297"/>
            <a:ext cx="6473952" cy="4303776"/>
          </a:xfrm>
          <a:prstGeom prst="rect">
            <a:avLst/>
          </a:prstGeom>
          <a:ln>
            <a:solidFill>
              <a:schemeClr val="bg1"/>
            </a:solidFill>
          </a:ln>
        </p:spPr>
      </p:pic>
      <p:grpSp>
        <p:nvGrpSpPr>
          <p:cNvPr id="7" name="free banner"/>
          <p:cNvGrpSpPr/>
          <p:nvPr>
            <p:custDataLst>
              <p:tags r:id="rId2"/>
            </p:custDataLst>
          </p:nvPr>
        </p:nvGrpSpPr>
        <p:grpSpPr>
          <a:xfrm>
            <a:off x="4657061" y="4295553"/>
            <a:ext cx="3179134" cy="1116419"/>
            <a:chOff x="4657061" y="4295553"/>
            <a:chExt cx="3179134" cy="1116419"/>
          </a:xfrm>
        </p:grpSpPr>
        <p:sp>
          <p:nvSpPr>
            <p:cNvPr id="8" name="Freeform 7"/>
            <p:cNvSpPr/>
            <p:nvPr/>
          </p:nvSpPr>
          <p:spPr>
            <a:xfrm>
              <a:off x="4657061" y="4295553"/>
              <a:ext cx="3179134" cy="1116419"/>
            </a:xfrm>
            <a:custGeom>
              <a:avLst/>
              <a:gdLst>
                <a:gd name="connsiteX0" fmla="*/ 1371600 w 3136604"/>
                <a:gd name="connsiteY0" fmla="*/ 1095154 h 1116419"/>
                <a:gd name="connsiteX1" fmla="*/ 1860697 w 3136604"/>
                <a:gd name="connsiteY1" fmla="*/ 1084521 h 1116419"/>
                <a:gd name="connsiteX2" fmla="*/ 3136604 w 3136604"/>
                <a:gd name="connsiteY2" fmla="*/ 669852 h 1116419"/>
                <a:gd name="connsiteX3" fmla="*/ 3125972 w 3136604"/>
                <a:gd name="connsiteY3" fmla="*/ 0 h 1116419"/>
                <a:gd name="connsiteX4" fmla="*/ 0 w 3136604"/>
                <a:gd name="connsiteY4" fmla="*/ 1041991 h 1116419"/>
                <a:gd name="connsiteX5" fmla="*/ 1743739 w 3136604"/>
                <a:gd name="connsiteY5" fmla="*/ 1116419 h 1116419"/>
                <a:gd name="connsiteX6" fmla="*/ 1850065 w 3136604"/>
                <a:gd name="connsiteY6" fmla="*/ 1095154 h 1116419"/>
                <a:gd name="connsiteX0" fmla="*/ 1414130 w 3179134"/>
                <a:gd name="connsiteY0" fmla="*/ 1095154 h 1116419"/>
                <a:gd name="connsiteX1" fmla="*/ 1903227 w 3179134"/>
                <a:gd name="connsiteY1" fmla="*/ 1084521 h 1116419"/>
                <a:gd name="connsiteX2" fmla="*/ 3179134 w 3179134"/>
                <a:gd name="connsiteY2" fmla="*/ 669852 h 1116419"/>
                <a:gd name="connsiteX3" fmla="*/ 3168502 w 3179134"/>
                <a:gd name="connsiteY3" fmla="*/ 0 h 1116419"/>
                <a:gd name="connsiteX4" fmla="*/ 0 w 3179134"/>
                <a:gd name="connsiteY4" fmla="*/ 1084521 h 1116419"/>
                <a:gd name="connsiteX5" fmla="*/ 1786269 w 3179134"/>
                <a:gd name="connsiteY5" fmla="*/ 1116419 h 1116419"/>
                <a:gd name="connsiteX6" fmla="*/ 1892595 w 3179134"/>
                <a:gd name="connsiteY6" fmla="*/ 1095154 h 111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9134" h="1116419">
                  <a:moveTo>
                    <a:pt x="1414130" y="1095154"/>
                  </a:moveTo>
                  <a:lnTo>
                    <a:pt x="1903227" y="1084521"/>
                  </a:lnTo>
                  <a:lnTo>
                    <a:pt x="3179134" y="669852"/>
                  </a:lnTo>
                  <a:lnTo>
                    <a:pt x="3168502" y="0"/>
                  </a:lnTo>
                  <a:lnTo>
                    <a:pt x="0" y="1084521"/>
                  </a:lnTo>
                  <a:lnTo>
                    <a:pt x="1786269" y="1116419"/>
                  </a:lnTo>
                  <a:lnTo>
                    <a:pt x="1892595" y="1095154"/>
                  </a:lnTo>
                </a:path>
              </a:pathLst>
            </a:cu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20426200">
              <a:off x="6251133" y="4581892"/>
              <a:ext cx="1208985" cy="707886"/>
            </a:xfrm>
            <a:prstGeom prst="rect">
              <a:avLst/>
            </a:prstGeom>
            <a:noFill/>
          </p:spPr>
          <p:txBody>
            <a:bodyPr wrap="none" rtlCol="0">
              <a:spAutoFit/>
            </a:bodyPr>
            <a:lstStyle/>
            <a:p>
              <a:r>
                <a:rPr lang="en-US" sz="4000" b="1" dirty="0">
                  <a:solidFill>
                    <a:schemeClr val="accent2"/>
                  </a:solidFill>
                </a:rPr>
                <a:t>FREE</a:t>
              </a:r>
              <a:endParaRPr lang="en-US" sz="3200" b="1" dirty="0">
                <a:solidFill>
                  <a:schemeClr val="accent2"/>
                </a:solidFill>
              </a:endParaRPr>
            </a:p>
          </p:txBody>
        </p:sp>
      </p:grpSp>
    </p:spTree>
    <p:extLst>
      <p:ext uri="{BB962C8B-B14F-4D97-AF65-F5344CB8AC3E}">
        <p14:creationId xmlns:p14="http://schemas.microsoft.com/office/powerpoint/2010/main" val="402953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1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38150" y="152400"/>
            <a:ext cx="8255000" cy="482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400" b="1" dirty="0"/>
              <a:t>Integrated Marketing Communication</a:t>
            </a:r>
          </a:p>
        </p:txBody>
      </p:sp>
      <p:sp>
        <p:nvSpPr>
          <p:cNvPr id="3" name="TextBox 2"/>
          <p:cNvSpPr txBox="1"/>
          <p:nvPr/>
        </p:nvSpPr>
        <p:spPr>
          <a:xfrm>
            <a:off x="2012950" y="762000"/>
            <a:ext cx="5105400" cy="646331"/>
          </a:xfrm>
          <a:prstGeom prst="rect">
            <a:avLst/>
          </a:prstGeom>
          <a:noFill/>
        </p:spPr>
        <p:txBody>
          <a:bodyPr wrap="square" rtlCol="0">
            <a:spAutoFit/>
          </a:bodyPr>
          <a:lstStyle/>
          <a:p>
            <a:r>
              <a:rPr lang="en-US" dirty="0">
                <a:latin typeface="+mn-lt"/>
              </a:rPr>
              <a:t>Coordinating all the promotional methods so that a </a:t>
            </a:r>
            <a:r>
              <a:rPr lang="en-US" b="1" dirty="0">
                <a:latin typeface="+mn-lt"/>
              </a:rPr>
              <a:t>consistent</a:t>
            </a:r>
            <a:r>
              <a:rPr lang="en-US" dirty="0">
                <a:latin typeface="+mn-lt"/>
              </a:rPr>
              <a:t> </a:t>
            </a:r>
            <a:r>
              <a:rPr lang="en-US" b="1" dirty="0">
                <a:latin typeface="+mn-lt"/>
              </a:rPr>
              <a:t>message</a:t>
            </a:r>
            <a:r>
              <a:rPr lang="en-US" dirty="0">
                <a:latin typeface="+mn-lt"/>
              </a:rPr>
              <a:t> is sent to customers</a:t>
            </a:r>
          </a:p>
        </p:txBody>
      </p:sp>
      <p:pic>
        <p:nvPicPr>
          <p:cNvPr id="10" name="envelopes"/>
          <p:cNvPicPr>
            <a:picLocks noChangeAspect="1"/>
          </p:cNvPicPr>
          <p:nvPr>
            <p:custDataLst>
              <p:tags r:id="rId1"/>
            </p:custDataLst>
          </p:nvPr>
        </p:nvPicPr>
        <p:blipFill>
          <a:blip r:embed="rId6" cstate="email">
            <a:extLst>
              <a:ext uri="{28A0092B-C50C-407E-A947-70E740481C1C}">
                <a14:useLocalDpi xmlns:a14="http://schemas.microsoft.com/office/drawing/2010/main"/>
              </a:ext>
            </a:extLst>
          </a:blip>
          <a:stretch>
            <a:fillRect/>
          </a:stretch>
        </p:blipFill>
        <p:spPr>
          <a:xfrm>
            <a:off x="1216936" y="1642518"/>
            <a:ext cx="6942722" cy="4805906"/>
          </a:xfrm>
          <a:prstGeom prst="rect">
            <a:avLst/>
          </a:prstGeom>
        </p:spPr>
      </p:pic>
      <p:pic>
        <p:nvPicPr>
          <p:cNvPr id="11" name="billboard"/>
          <p:cNvPicPr>
            <a:picLocks noChangeAspect="1"/>
          </p:cNvPicPr>
          <p:nvPr>
            <p:custDataLst>
              <p:tags r:id="rId2"/>
            </p:custDataLst>
          </p:nvPr>
        </p:nvPicPr>
        <p:blipFill>
          <a:blip r:embed="rId7" cstate="email">
            <a:extLst>
              <a:ext uri="{28A0092B-C50C-407E-A947-70E740481C1C}">
                <a14:useLocalDpi xmlns:a14="http://schemas.microsoft.com/office/drawing/2010/main"/>
              </a:ext>
            </a:extLst>
          </a:blip>
          <a:stretch>
            <a:fillRect/>
          </a:stretch>
        </p:blipFill>
        <p:spPr>
          <a:xfrm>
            <a:off x="1645244" y="1853133"/>
            <a:ext cx="3591916" cy="4595292"/>
          </a:xfrm>
          <a:prstGeom prst="rect">
            <a:avLst/>
          </a:prstGeom>
        </p:spPr>
      </p:pic>
      <p:pic>
        <p:nvPicPr>
          <p:cNvPr id="13" name="newspaper ad"/>
          <p:cNvPicPr>
            <a:picLocks noChangeAspect="1"/>
          </p:cNvPicPr>
          <p:nvPr>
            <p:custDataLst>
              <p:tags r:id="rId3"/>
            </p:custDataLst>
          </p:nvPr>
        </p:nvPicPr>
        <p:blipFill>
          <a:blip r:embed="rId8" cstate="email">
            <a:extLst>
              <a:ext uri="{28A0092B-C50C-407E-A947-70E740481C1C}">
                <a14:useLocalDpi xmlns:a14="http://schemas.microsoft.com/office/drawing/2010/main"/>
              </a:ext>
            </a:extLst>
          </a:blip>
          <a:stretch>
            <a:fillRect/>
          </a:stretch>
        </p:blipFill>
        <p:spPr>
          <a:xfrm rot="20868749">
            <a:off x="1875548" y="4128588"/>
            <a:ext cx="1470085" cy="2140672"/>
          </a:xfrm>
          <a:prstGeom prst="rect">
            <a:avLst/>
          </a:prstGeom>
        </p:spPr>
      </p:pic>
      <p:pic>
        <p:nvPicPr>
          <p:cNvPr id="17" name="television ad"/>
          <p:cNvPicPr>
            <a:picLocks noChangeAspect="1"/>
          </p:cNvPicPr>
          <p:nvPr>
            <p:custDataLst>
              <p:tags r:id="rId4"/>
            </p:custDataLst>
          </p:nvPr>
        </p:nvPicPr>
        <p:blipFill>
          <a:blip r:embed="rId9" cstate="email">
            <a:extLst>
              <a:ext uri="{28A0092B-C50C-407E-A947-70E740481C1C}">
                <a14:useLocalDpi xmlns:a14="http://schemas.microsoft.com/office/drawing/2010/main"/>
              </a:ext>
            </a:extLst>
          </a:blip>
          <a:stretch>
            <a:fillRect/>
          </a:stretch>
        </p:blipFill>
        <p:spPr>
          <a:xfrm>
            <a:off x="4908742" y="4188821"/>
            <a:ext cx="3330383" cy="2128115"/>
          </a:xfrm>
          <a:prstGeom prst="rect">
            <a:avLst/>
          </a:prstGeom>
        </p:spPr>
      </p:pic>
    </p:spTree>
    <p:extLst>
      <p:ext uri="{BB962C8B-B14F-4D97-AF65-F5344CB8AC3E}">
        <p14:creationId xmlns:p14="http://schemas.microsoft.com/office/powerpoint/2010/main" val="367424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100" fill="hold"/>
                                        <p:tgtEl>
                                          <p:spTgt spid="11"/>
                                        </p:tgtEl>
                                        <p:attrNameLst>
                                          <p:attrName>ppt_x</p:attrName>
                                        </p:attrNameLst>
                                      </p:cBhvr>
                                      <p:tavLst>
                                        <p:tav tm="0">
                                          <p:val>
                                            <p:strVal val="0-#ppt_w/2"/>
                                          </p:val>
                                        </p:tav>
                                        <p:tav tm="100000">
                                          <p:val>
                                            <p:strVal val="#ppt_x"/>
                                          </p:val>
                                        </p:tav>
                                      </p:tavLst>
                                    </p:anim>
                                    <p:anim calcmode="lin" valueType="num">
                                      <p:cBhvr additive="base">
                                        <p:cTn id="12" dur="11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6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childTnLst>
                                </p:cTn>
                              </p:par>
                            </p:childTnLst>
                          </p:cTn>
                        </p:par>
                        <p:par>
                          <p:cTn id="17" fill="hold">
                            <p:stCondLst>
                              <p:cond delay="26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1100" fill="hold"/>
                                        <p:tgtEl>
                                          <p:spTgt spid="17"/>
                                        </p:tgtEl>
                                        <p:attrNameLst>
                                          <p:attrName>ppt_w</p:attrName>
                                        </p:attrNameLst>
                                      </p:cBhvr>
                                      <p:tavLst>
                                        <p:tav tm="0">
                                          <p:val>
                                            <p:fltVal val="0"/>
                                          </p:val>
                                        </p:tav>
                                        <p:tav tm="100000">
                                          <p:val>
                                            <p:strVal val="#ppt_w"/>
                                          </p:val>
                                        </p:tav>
                                      </p:tavLst>
                                    </p:anim>
                                    <p:anim calcmode="lin" valueType="num">
                                      <p:cBhvr>
                                        <p:cTn id="21" dur="1100" fill="hold"/>
                                        <p:tgtEl>
                                          <p:spTgt spid="17"/>
                                        </p:tgtEl>
                                        <p:attrNameLst>
                                          <p:attrName>ppt_h</p:attrName>
                                        </p:attrNameLst>
                                      </p:cBhvr>
                                      <p:tavLst>
                                        <p:tav tm="0">
                                          <p:val>
                                            <p:fltVal val="0"/>
                                          </p:val>
                                        </p:tav>
                                        <p:tav tm="100000">
                                          <p:val>
                                            <p:strVal val="#ppt_h"/>
                                          </p:val>
                                        </p:tav>
                                      </p:tavLst>
                                    </p:anim>
                                    <p:animEffect transition="in" filter="fade">
                                      <p:cBhvr>
                                        <p:cTn id="22" dur="11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5778"/>
            <a:ext cx="8229600" cy="808038"/>
          </a:xfrm>
        </p:spPr>
        <p:txBody>
          <a:bodyPr>
            <a:normAutofit fontScale="90000"/>
          </a:bodyPr>
          <a:lstStyle/>
          <a:p>
            <a:pPr eaLnBrk="1" fontAlgn="auto" hangingPunct="1">
              <a:spcAft>
                <a:spcPts val="0"/>
              </a:spcAft>
              <a:defRPr/>
            </a:pPr>
            <a:r>
              <a:rPr lang="en-US" sz="2800" b="1" dirty="0"/>
              <a:t>Unit: Pricing, Promotion &amp; Distribution</a:t>
            </a:r>
            <a:br>
              <a:rPr lang="en-US" sz="2800" b="1" dirty="0"/>
            </a:br>
            <a:r>
              <a:rPr lang="en-US" sz="2800" b="1" dirty="0"/>
              <a:t>Lesson 3: Distribution</a:t>
            </a:r>
          </a:p>
        </p:txBody>
      </p:sp>
      <p:pic>
        <p:nvPicPr>
          <p:cNvPr id="5" name="Picture 4"/>
          <p:cNvPicPr>
            <a:picLocks noChangeAspect="1"/>
          </p:cNvPicPr>
          <p:nvPr>
            <p:custDataLst>
              <p:tags r:id="rId1"/>
            </p:custDataLst>
          </p:nvPr>
        </p:nvPicPr>
        <p:blipFill rotWithShape="1">
          <a:blip r:embed="rId4" cstate="email">
            <a:extLst>
              <a:ext uri="{28A0092B-C50C-407E-A947-70E740481C1C}">
                <a14:useLocalDpi xmlns:a14="http://schemas.microsoft.com/office/drawing/2010/main"/>
              </a:ext>
            </a:extLst>
          </a:blip>
          <a:srcRect t="7440"/>
          <a:stretch/>
        </p:blipFill>
        <p:spPr>
          <a:xfrm>
            <a:off x="0" y="914400"/>
            <a:ext cx="9144000" cy="5924550"/>
          </a:xfrm>
          <a:prstGeom prst="rect">
            <a:avLst/>
          </a:prstGeom>
        </p:spPr>
      </p:pic>
    </p:spTree>
    <p:extLst>
      <p:ext uri="{BB962C8B-B14F-4D97-AF65-F5344CB8AC3E}">
        <p14:creationId xmlns:p14="http://schemas.microsoft.com/office/powerpoint/2010/main" val="171959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773811"/>
            <a:ext cx="6464808" cy="4309872"/>
          </a:xfrm>
          <a:prstGeom prst="rect">
            <a:avLst/>
          </a:prstGeom>
        </p:spPr>
      </p:pic>
      <p:sp>
        <p:nvSpPr>
          <p:cNvPr id="9218" name="Rectangle 4"/>
          <p:cNvSpPr>
            <a:spLocks noGrp="1" noChangeArrowheads="1"/>
          </p:cNvSpPr>
          <p:nvPr>
            <p:ph type="title"/>
          </p:nvPr>
        </p:nvSpPr>
        <p:spPr>
          <a:xfrm>
            <a:off x="533400" y="152400"/>
            <a:ext cx="8255000" cy="482600"/>
          </a:xfrm>
        </p:spPr>
        <p:txBody>
          <a:bodyPr>
            <a:noAutofit/>
          </a:bodyPr>
          <a:lstStyle/>
          <a:p>
            <a:pPr eaLnBrk="1" fontAlgn="auto" hangingPunct="1">
              <a:spcAft>
                <a:spcPts val="0"/>
              </a:spcAft>
              <a:defRPr/>
            </a:pPr>
            <a:r>
              <a:rPr lang="en-US" sz="2400" b="1" dirty="0"/>
              <a:t>Lesson 3- Distribution</a:t>
            </a:r>
          </a:p>
        </p:txBody>
      </p:sp>
      <p:sp>
        <p:nvSpPr>
          <p:cNvPr id="2" name="Rectangle 1"/>
          <p:cNvSpPr/>
          <p:nvPr/>
        </p:nvSpPr>
        <p:spPr>
          <a:xfrm>
            <a:off x="4572000" y="4050411"/>
            <a:ext cx="4419600" cy="2464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3" name="Rectangle 5"/>
          <p:cNvSpPr>
            <a:spLocks noGrp="1" noChangeArrowheads="1"/>
          </p:cNvSpPr>
          <p:nvPr>
            <p:ph type="body" sz="half" idx="1"/>
          </p:nvPr>
        </p:nvSpPr>
        <p:spPr>
          <a:xfrm>
            <a:off x="4933950" y="4431411"/>
            <a:ext cx="3733800" cy="1848517"/>
          </a:xfrm>
        </p:spPr>
        <p:txBody>
          <a:bodyPr>
            <a:normAutofit/>
          </a:bodyPr>
          <a:lstStyle/>
          <a:p>
            <a:pPr marL="109537" indent="0" eaLnBrk="1" hangingPunct="1">
              <a:buFont typeface="Wingdings 3" pitchFamily="18" charset="2"/>
              <a:buNone/>
              <a:defRPr/>
            </a:pPr>
            <a:r>
              <a:rPr lang="en-US" sz="1800" b="1" dirty="0">
                <a:solidFill>
                  <a:schemeClr val="bg1"/>
                </a:solidFill>
              </a:rPr>
              <a:t>Objectives:</a:t>
            </a:r>
          </a:p>
          <a:p>
            <a:pPr>
              <a:defRPr/>
            </a:pPr>
            <a:r>
              <a:rPr lang="en-US" sz="1800" dirty="0">
                <a:solidFill>
                  <a:schemeClr val="bg1"/>
                </a:solidFill>
              </a:rPr>
              <a:t>Determine how place affects marketing.</a:t>
            </a:r>
          </a:p>
          <a:p>
            <a:pPr>
              <a:defRPr/>
            </a:pPr>
            <a:r>
              <a:rPr lang="en-US" sz="1800" dirty="0">
                <a:solidFill>
                  <a:schemeClr val="bg1"/>
                </a:solidFill>
              </a:rPr>
              <a:t>Identify channels of distribution.</a:t>
            </a:r>
          </a:p>
          <a:p>
            <a:pPr>
              <a:defRPr/>
            </a:pPr>
            <a:r>
              <a:rPr lang="en-US" sz="1800" dirty="0">
                <a:solidFill>
                  <a:schemeClr val="bg1"/>
                </a:solidFill>
              </a:rPr>
              <a:t>Describe physical distribution.</a:t>
            </a:r>
          </a:p>
          <a:p>
            <a:pPr>
              <a:defRPr/>
            </a:pPr>
            <a:endParaRPr lang="en-US" sz="1800" dirty="0">
              <a:solidFill>
                <a:schemeClr val="bg1"/>
              </a:solidFill>
            </a:endParaRPr>
          </a:p>
        </p:txBody>
      </p:sp>
    </p:spTree>
    <p:extLst>
      <p:ext uri="{BB962C8B-B14F-4D97-AF65-F5344CB8AC3E}">
        <p14:creationId xmlns:p14="http://schemas.microsoft.com/office/powerpoint/2010/main" val="369305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36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ChangeArrowheads="1"/>
          </p:cNvSpPr>
          <p:nvPr/>
        </p:nvSpPr>
        <p:spPr>
          <a:xfrm>
            <a:off x="438150" y="152400"/>
            <a:ext cx="8255000" cy="482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400" b="1" dirty="0"/>
              <a:t>Place</a:t>
            </a:r>
          </a:p>
        </p:txBody>
      </p:sp>
      <p:pic>
        <p:nvPicPr>
          <p:cNvPr id="5" name="clipboard man"/>
          <p:cNvPicPr>
            <a:picLocks noChangeAspect="1"/>
          </p:cNvPicPr>
          <p:nvPr>
            <p:custDataLst>
              <p:tags r:id="rId1"/>
            </p:custDataLst>
          </p:nvPr>
        </p:nvPicPr>
        <p:blipFill>
          <a:blip r:embed="rId8" cstate="email">
            <a:extLst>
              <a:ext uri="{28A0092B-C50C-407E-A947-70E740481C1C}">
                <a14:useLocalDpi xmlns:a14="http://schemas.microsoft.com/office/drawing/2010/main"/>
              </a:ext>
            </a:extLst>
          </a:blip>
          <a:stretch>
            <a:fillRect/>
          </a:stretch>
        </p:blipFill>
        <p:spPr>
          <a:xfrm>
            <a:off x="266700" y="1252006"/>
            <a:ext cx="3078480" cy="3078480"/>
          </a:xfrm>
          <a:prstGeom prst="rect">
            <a:avLst/>
          </a:prstGeom>
        </p:spPr>
      </p:pic>
      <p:pic>
        <p:nvPicPr>
          <p:cNvPr id="6" name="time man"/>
          <p:cNvPicPr>
            <a:picLocks noChangeAspect="1"/>
          </p:cNvPicPr>
          <p:nvPr>
            <p:custDataLst>
              <p:tags r:id="rId2"/>
            </p:custDataLst>
          </p:nvPr>
        </p:nvPicPr>
        <p:blipFill>
          <a:blip r:embed="rId9" cstate="email">
            <a:extLst>
              <a:ext uri="{28A0092B-C50C-407E-A947-70E740481C1C}">
                <a14:useLocalDpi xmlns:a14="http://schemas.microsoft.com/office/drawing/2010/main"/>
              </a:ext>
            </a:extLst>
          </a:blip>
          <a:stretch>
            <a:fillRect/>
          </a:stretch>
        </p:blipFill>
        <p:spPr>
          <a:xfrm>
            <a:off x="6902887" y="4330486"/>
            <a:ext cx="2193656" cy="2376790"/>
          </a:xfrm>
          <a:prstGeom prst="rect">
            <a:avLst/>
          </a:prstGeom>
        </p:spPr>
      </p:pic>
      <p:pic>
        <p:nvPicPr>
          <p:cNvPr id="7" name="blue hat man"/>
          <p:cNvPicPr>
            <a:picLocks noChangeAspect="1"/>
          </p:cNvPicPr>
          <p:nvPr>
            <p:custDataLst>
              <p:tags r:id="rId3"/>
            </p:custDataLst>
          </p:nvPr>
        </p:nvPicPr>
        <p:blipFill>
          <a:blip r:embed="rId10" cstate="email">
            <a:extLst>
              <a:ext uri="{28A0092B-C50C-407E-A947-70E740481C1C}">
                <a14:useLocalDpi xmlns:a14="http://schemas.microsoft.com/office/drawing/2010/main"/>
              </a:ext>
            </a:extLst>
          </a:blip>
          <a:stretch>
            <a:fillRect/>
          </a:stretch>
        </p:blipFill>
        <p:spPr>
          <a:xfrm>
            <a:off x="3990975" y="3352800"/>
            <a:ext cx="2945892" cy="2945892"/>
          </a:xfrm>
          <a:prstGeom prst="rect">
            <a:avLst/>
          </a:prstGeom>
        </p:spPr>
      </p:pic>
      <p:pic>
        <p:nvPicPr>
          <p:cNvPr id="10" name="red hat man and door"/>
          <p:cNvPicPr>
            <a:picLocks noChangeAspect="1"/>
          </p:cNvPicPr>
          <p:nvPr>
            <p:custDataLst>
              <p:tags r:id="rId4"/>
            </p:custDataLst>
          </p:nvPr>
        </p:nvPicPr>
        <p:blipFill>
          <a:blip r:embed="rId11" cstate="email">
            <a:extLst>
              <a:ext uri="{28A0092B-C50C-407E-A947-70E740481C1C}">
                <a14:useLocalDpi xmlns:a14="http://schemas.microsoft.com/office/drawing/2010/main"/>
              </a:ext>
            </a:extLst>
          </a:blip>
          <a:stretch>
            <a:fillRect/>
          </a:stretch>
        </p:blipFill>
        <p:spPr>
          <a:xfrm>
            <a:off x="5371800" y="1427219"/>
            <a:ext cx="3409188" cy="2728054"/>
          </a:xfrm>
          <a:prstGeom prst="rect">
            <a:avLst/>
          </a:prstGeom>
        </p:spPr>
      </p:pic>
      <p:pic>
        <p:nvPicPr>
          <p:cNvPr id="11" name="distribution truck"/>
          <p:cNvPicPr>
            <a:picLocks noChangeAspect="1"/>
          </p:cNvPicPr>
          <p:nvPr>
            <p:custDataLst>
              <p:tags r:id="rId5"/>
            </p:custDataLst>
          </p:nvPr>
        </p:nvPicPr>
        <p:blipFill>
          <a:blip r:embed="rId12" cstate="email">
            <a:extLst>
              <a:ext uri="{28A0092B-C50C-407E-A947-70E740481C1C}">
                <a14:useLocalDpi xmlns:a14="http://schemas.microsoft.com/office/drawing/2010/main"/>
              </a:ext>
            </a:extLst>
          </a:blip>
          <a:stretch>
            <a:fillRect/>
          </a:stretch>
        </p:blipFill>
        <p:spPr>
          <a:xfrm>
            <a:off x="-76200" y="4568374"/>
            <a:ext cx="4572001" cy="2163536"/>
          </a:xfrm>
          <a:prstGeom prst="rect">
            <a:avLst/>
          </a:prstGeom>
        </p:spPr>
      </p:pic>
      <p:sp>
        <p:nvSpPr>
          <p:cNvPr id="12" name="right people"/>
          <p:cNvSpPr txBox="1"/>
          <p:nvPr/>
        </p:nvSpPr>
        <p:spPr>
          <a:xfrm>
            <a:off x="6809583" y="3805535"/>
            <a:ext cx="1223412" cy="461665"/>
          </a:xfrm>
          <a:prstGeom prst="rect">
            <a:avLst/>
          </a:prstGeom>
          <a:noFill/>
        </p:spPr>
        <p:txBody>
          <a:bodyPr wrap="none" rtlCol="0">
            <a:spAutoFit/>
          </a:bodyPr>
          <a:lstStyle/>
          <a:p>
            <a:r>
              <a:rPr lang="en-US" sz="2400" dirty="0">
                <a:solidFill>
                  <a:srgbClr val="FF0000"/>
                </a:solidFill>
                <a:latin typeface="ShaneMatthews_pen" pitchFamily="2" charset="0"/>
              </a:rPr>
              <a:t>Right people</a:t>
            </a:r>
          </a:p>
        </p:txBody>
      </p:sp>
      <p:sp>
        <p:nvSpPr>
          <p:cNvPr id="13" name="right place"/>
          <p:cNvSpPr txBox="1"/>
          <p:nvPr/>
        </p:nvSpPr>
        <p:spPr>
          <a:xfrm>
            <a:off x="7466173" y="965554"/>
            <a:ext cx="1133644" cy="461665"/>
          </a:xfrm>
          <a:prstGeom prst="rect">
            <a:avLst/>
          </a:prstGeom>
          <a:noFill/>
        </p:spPr>
        <p:txBody>
          <a:bodyPr wrap="none" rtlCol="0">
            <a:spAutoFit/>
          </a:bodyPr>
          <a:lstStyle/>
          <a:p>
            <a:r>
              <a:rPr lang="en-US" sz="2400" dirty="0">
                <a:solidFill>
                  <a:srgbClr val="FF0000"/>
                </a:solidFill>
                <a:latin typeface="ShaneMatthews_pen" pitchFamily="2" charset="0"/>
              </a:rPr>
              <a:t>Right place</a:t>
            </a:r>
          </a:p>
        </p:txBody>
      </p:sp>
      <p:sp>
        <p:nvSpPr>
          <p:cNvPr id="14" name="right amounts"/>
          <p:cNvSpPr txBox="1"/>
          <p:nvPr/>
        </p:nvSpPr>
        <p:spPr>
          <a:xfrm>
            <a:off x="4953000" y="6017567"/>
            <a:ext cx="1438214" cy="461665"/>
          </a:xfrm>
          <a:prstGeom prst="rect">
            <a:avLst/>
          </a:prstGeom>
          <a:noFill/>
        </p:spPr>
        <p:txBody>
          <a:bodyPr wrap="none" rtlCol="0">
            <a:spAutoFit/>
          </a:bodyPr>
          <a:lstStyle/>
          <a:p>
            <a:r>
              <a:rPr lang="en-US" sz="2400" dirty="0">
                <a:solidFill>
                  <a:srgbClr val="FF0000"/>
                </a:solidFill>
                <a:latin typeface="ShaneMatthews_pen" pitchFamily="2" charset="0"/>
              </a:rPr>
              <a:t>Right amounts</a:t>
            </a:r>
          </a:p>
        </p:txBody>
      </p:sp>
      <p:sp>
        <p:nvSpPr>
          <p:cNvPr id="15" name="right time"/>
          <p:cNvSpPr txBox="1"/>
          <p:nvPr/>
        </p:nvSpPr>
        <p:spPr>
          <a:xfrm>
            <a:off x="7440339" y="6396335"/>
            <a:ext cx="1080745" cy="461665"/>
          </a:xfrm>
          <a:prstGeom prst="rect">
            <a:avLst/>
          </a:prstGeom>
          <a:noFill/>
        </p:spPr>
        <p:txBody>
          <a:bodyPr wrap="none" rtlCol="0">
            <a:spAutoFit/>
          </a:bodyPr>
          <a:lstStyle/>
          <a:p>
            <a:r>
              <a:rPr lang="en-US" sz="2400" dirty="0">
                <a:solidFill>
                  <a:srgbClr val="FF0000"/>
                </a:solidFill>
                <a:latin typeface="ShaneMatthews_pen" pitchFamily="2" charset="0"/>
              </a:rPr>
              <a:t>Right time</a:t>
            </a:r>
          </a:p>
        </p:txBody>
      </p:sp>
      <p:sp>
        <p:nvSpPr>
          <p:cNvPr id="9" name="TextBox 8"/>
          <p:cNvSpPr txBox="1"/>
          <p:nvPr/>
        </p:nvSpPr>
        <p:spPr>
          <a:xfrm>
            <a:off x="2419350" y="635000"/>
            <a:ext cx="4292600" cy="923330"/>
          </a:xfrm>
          <a:prstGeom prst="rect">
            <a:avLst/>
          </a:prstGeom>
          <a:noFill/>
        </p:spPr>
        <p:txBody>
          <a:bodyPr wrap="square" rtlCol="0">
            <a:spAutoFit/>
          </a:bodyPr>
          <a:lstStyle/>
          <a:p>
            <a:r>
              <a:rPr lang="en-US" i="1" dirty="0">
                <a:latin typeface="+mn-lt"/>
              </a:rPr>
              <a:t>Place</a:t>
            </a:r>
            <a:r>
              <a:rPr lang="en-US" dirty="0">
                <a:latin typeface="+mn-lt"/>
              </a:rPr>
              <a:t> refers to distribution-- how to get the product to the right people, in the right amounts, at the right time and place</a:t>
            </a:r>
          </a:p>
        </p:txBody>
      </p:sp>
    </p:spTree>
    <p:extLst>
      <p:ext uri="{BB962C8B-B14F-4D97-AF65-F5344CB8AC3E}">
        <p14:creationId xmlns:p14="http://schemas.microsoft.com/office/powerpoint/2010/main" val="358968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533400" y="152400"/>
            <a:ext cx="8255000" cy="482600"/>
          </a:xfrm>
        </p:spPr>
        <p:txBody>
          <a:bodyPr>
            <a:noAutofit/>
          </a:bodyPr>
          <a:lstStyle/>
          <a:p>
            <a:pPr eaLnBrk="1" fontAlgn="auto" hangingPunct="1">
              <a:spcAft>
                <a:spcPts val="0"/>
              </a:spcAft>
              <a:defRPr/>
            </a:pPr>
            <a:r>
              <a:rPr lang="en-US" sz="2400" b="1" dirty="0"/>
              <a:t>Lesson 1 – Pricing</a:t>
            </a:r>
          </a:p>
        </p:txBody>
      </p:sp>
      <p:sp>
        <p:nvSpPr>
          <p:cNvPr id="2" name="Rectangle 1"/>
          <p:cNvSpPr/>
          <p:nvPr/>
        </p:nvSpPr>
        <p:spPr>
          <a:xfrm>
            <a:off x="4467225" y="1752600"/>
            <a:ext cx="4419600" cy="365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3" name="Rectangle 5"/>
          <p:cNvSpPr>
            <a:spLocks noGrp="1" noChangeArrowheads="1"/>
          </p:cNvSpPr>
          <p:nvPr>
            <p:ph type="body" sz="half" idx="1"/>
          </p:nvPr>
        </p:nvSpPr>
        <p:spPr>
          <a:xfrm>
            <a:off x="4829175" y="2190750"/>
            <a:ext cx="3733800" cy="2743200"/>
          </a:xfrm>
        </p:spPr>
        <p:txBody>
          <a:bodyPr>
            <a:normAutofit/>
          </a:bodyPr>
          <a:lstStyle/>
          <a:p>
            <a:pPr marL="109537" indent="0" eaLnBrk="1" hangingPunct="1">
              <a:buFont typeface="Wingdings 3" pitchFamily="18" charset="2"/>
              <a:buNone/>
              <a:defRPr/>
            </a:pPr>
            <a:r>
              <a:rPr lang="en-US" sz="1800" b="1" dirty="0">
                <a:solidFill>
                  <a:schemeClr val="bg1"/>
                </a:solidFill>
              </a:rPr>
              <a:t>Objectives:</a:t>
            </a:r>
          </a:p>
          <a:p>
            <a:pPr>
              <a:defRPr/>
            </a:pPr>
            <a:r>
              <a:rPr lang="en-US" sz="1800" dirty="0">
                <a:solidFill>
                  <a:schemeClr val="bg1"/>
                </a:solidFill>
              </a:rPr>
              <a:t>Name factors that affect pricing.</a:t>
            </a:r>
          </a:p>
          <a:p>
            <a:pPr>
              <a:defRPr/>
            </a:pPr>
            <a:r>
              <a:rPr lang="en-US" sz="1800" dirty="0">
                <a:solidFill>
                  <a:schemeClr val="bg1"/>
                </a:solidFill>
              </a:rPr>
              <a:t>Identify pricing objectives and methods.</a:t>
            </a:r>
          </a:p>
          <a:p>
            <a:pPr>
              <a:defRPr/>
            </a:pPr>
            <a:r>
              <a:rPr lang="en-US" sz="1800" dirty="0">
                <a:solidFill>
                  <a:schemeClr val="bg1"/>
                </a:solidFill>
              </a:rPr>
              <a:t>Describe customer perception regarding price.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30" y="737868"/>
            <a:ext cx="3950970" cy="5925059"/>
          </a:xfrm>
          <a:prstGeom prst="rect">
            <a:avLst/>
          </a:prstGeom>
        </p:spPr>
      </p:pic>
    </p:spTree>
    <p:extLst>
      <p:ext uri="{BB962C8B-B14F-4D97-AF65-F5344CB8AC3E}">
        <p14:creationId xmlns:p14="http://schemas.microsoft.com/office/powerpoint/2010/main" val="422177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63">
                                            <p:txEl>
                                              <p:pRg st="1" end="1"/>
                                            </p:txEl>
                                          </p:spTgt>
                                        </p:tgtEl>
                                        <p:attrNameLst>
                                          <p:attrName>style.visibility</p:attrName>
                                        </p:attrNameLst>
                                      </p:cBhvr>
                                      <p:to>
                                        <p:strVal val="visible"/>
                                      </p:to>
                                    </p:set>
                                    <p:animEffect transition="in" filter="fade">
                                      <p:cBhvr>
                                        <p:cTn id="10" dur="500"/>
                                        <p:tgtEl>
                                          <p:spTgt spid="1536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Effect transition="in" filter="fade">
                                      <p:cBhvr>
                                        <p:cTn id="13" dur="500"/>
                                        <p:tgtEl>
                                          <p:spTgt spid="1536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363">
                                            <p:txEl>
                                              <p:pRg st="3" end="3"/>
                                            </p:txEl>
                                          </p:spTgt>
                                        </p:tgtEl>
                                        <p:attrNameLst>
                                          <p:attrName>style.visibility</p:attrName>
                                        </p:attrNameLst>
                                      </p:cBhvr>
                                      <p:to>
                                        <p:strVal val="visible"/>
                                      </p:to>
                                    </p:set>
                                    <p:animEffect transition="in" filter="fade">
                                      <p:cBhvr>
                                        <p:cTn id="16" dur="500"/>
                                        <p:tgtEl>
                                          <p:spTgt spid="1536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36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ChangeArrowheads="1"/>
          </p:cNvSpPr>
          <p:nvPr/>
        </p:nvSpPr>
        <p:spPr>
          <a:xfrm>
            <a:off x="438150" y="152400"/>
            <a:ext cx="8255000" cy="482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400" b="1" dirty="0"/>
              <a:t>Place/ Distribution</a:t>
            </a:r>
          </a:p>
        </p:txBody>
      </p:sp>
      <p:sp>
        <p:nvSpPr>
          <p:cNvPr id="9" name="TextBox 8"/>
          <p:cNvSpPr txBox="1"/>
          <p:nvPr/>
        </p:nvSpPr>
        <p:spPr>
          <a:xfrm>
            <a:off x="2419350" y="635000"/>
            <a:ext cx="4292600" cy="369332"/>
          </a:xfrm>
          <a:prstGeom prst="rect">
            <a:avLst/>
          </a:prstGeom>
          <a:noFill/>
        </p:spPr>
        <p:txBody>
          <a:bodyPr wrap="square" rtlCol="0">
            <a:spAutoFit/>
          </a:bodyPr>
          <a:lstStyle/>
          <a:p>
            <a:r>
              <a:rPr lang="en-US" i="1" dirty="0">
                <a:latin typeface="+mn-lt"/>
              </a:rPr>
              <a:t>Distribution involves two main elements:</a:t>
            </a:r>
            <a:endParaRPr lang="en-US" dirty="0">
              <a:latin typeface="+mn-lt"/>
            </a:endParaRPr>
          </a:p>
        </p:txBody>
      </p:sp>
      <p:sp>
        <p:nvSpPr>
          <p:cNvPr id="16" name="Rounded Rectangle 15"/>
          <p:cNvSpPr/>
          <p:nvPr/>
        </p:nvSpPr>
        <p:spPr>
          <a:xfrm>
            <a:off x="2438400" y="1295400"/>
            <a:ext cx="4191000" cy="213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292213" y="1777425"/>
            <a:ext cx="2483373" cy="584775"/>
          </a:xfrm>
          <a:prstGeom prst="rect">
            <a:avLst/>
          </a:prstGeom>
          <a:noFill/>
        </p:spPr>
        <p:txBody>
          <a:bodyPr wrap="none" rtlCol="0">
            <a:spAutoFit/>
          </a:bodyPr>
          <a:lstStyle/>
          <a:p>
            <a:r>
              <a:rPr lang="en-US" sz="3200" b="1" dirty="0">
                <a:solidFill>
                  <a:schemeClr val="bg1"/>
                </a:solidFill>
              </a:rPr>
              <a:t>Distribution</a:t>
            </a:r>
          </a:p>
        </p:txBody>
      </p:sp>
      <p:pic>
        <p:nvPicPr>
          <p:cNvPr id="18" name="Picture 17"/>
          <p:cNvPicPr>
            <a:picLocks noChangeAspect="1"/>
          </p:cNvPicPr>
          <p:nvPr>
            <p:custDataLst>
              <p:tags r:id="rId1"/>
            </p:custDataLst>
          </p:nvPr>
        </p:nvPicPr>
        <p:blipFill>
          <a:blip r:embed="rId7" cstate="email">
            <a:extLst>
              <a:ext uri="{28A0092B-C50C-407E-A947-70E740481C1C}">
                <a14:useLocalDpi xmlns:a14="http://schemas.microsoft.com/office/drawing/2010/main"/>
              </a:ext>
            </a:extLst>
          </a:blip>
          <a:stretch>
            <a:fillRect/>
          </a:stretch>
        </p:blipFill>
        <p:spPr>
          <a:xfrm>
            <a:off x="1828800" y="2514600"/>
            <a:ext cx="2380890" cy="1126671"/>
          </a:xfrm>
          <a:prstGeom prst="rect">
            <a:avLst/>
          </a:prstGeom>
        </p:spPr>
      </p:pic>
      <p:pic>
        <p:nvPicPr>
          <p:cNvPr id="19" name="Picture 18"/>
          <p:cNvPicPr>
            <a:picLocks noChangeAspect="1"/>
          </p:cNvPicPr>
          <p:nvPr>
            <p:custDataLst>
              <p:tags r:id="rId2"/>
            </p:custDataLst>
          </p:nvPr>
        </p:nvPicPr>
        <p:blipFill>
          <a:blip r:embed="rId8" cstate="email">
            <a:extLst>
              <a:ext uri="{28A0092B-C50C-407E-A947-70E740481C1C}">
                <a14:useLocalDpi xmlns:a14="http://schemas.microsoft.com/office/drawing/2010/main"/>
              </a:ext>
            </a:extLst>
          </a:blip>
          <a:stretch>
            <a:fillRect/>
          </a:stretch>
        </p:blipFill>
        <p:spPr>
          <a:xfrm>
            <a:off x="5608161" y="2011142"/>
            <a:ext cx="1756594" cy="1828800"/>
          </a:xfrm>
          <a:prstGeom prst="rect">
            <a:avLst/>
          </a:prstGeom>
        </p:spPr>
      </p:pic>
      <p:grpSp>
        <p:nvGrpSpPr>
          <p:cNvPr id="20" name="Group 19"/>
          <p:cNvGrpSpPr/>
          <p:nvPr>
            <p:custDataLst>
              <p:tags r:id="rId3"/>
            </p:custDataLst>
          </p:nvPr>
        </p:nvGrpSpPr>
        <p:grpSpPr>
          <a:xfrm>
            <a:off x="1219200" y="3352800"/>
            <a:ext cx="3314700" cy="3048000"/>
            <a:chOff x="1219200" y="2971800"/>
            <a:chExt cx="3314700" cy="3048000"/>
          </a:xfrm>
        </p:grpSpPr>
        <p:sp>
          <p:nvSpPr>
            <p:cNvPr id="21" name="Rounded Rectangle 20"/>
            <p:cNvSpPr/>
            <p:nvPr/>
          </p:nvSpPr>
          <p:spPr>
            <a:xfrm>
              <a:off x="1219200" y="4419600"/>
              <a:ext cx="281940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stCxn id="16" idx="2"/>
              <a:endCxn id="21" idx="0"/>
            </p:cNvCxnSpPr>
            <p:nvPr/>
          </p:nvCxnSpPr>
          <p:spPr>
            <a:xfrm flipH="1">
              <a:off x="2628900" y="2971800"/>
              <a:ext cx="1905000" cy="14478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859079" y="4865757"/>
              <a:ext cx="1452962" cy="861774"/>
            </a:xfrm>
            <a:prstGeom prst="rect">
              <a:avLst/>
            </a:prstGeom>
            <a:noFill/>
          </p:spPr>
          <p:txBody>
            <a:bodyPr wrap="none" rtlCol="0">
              <a:spAutoFit/>
            </a:bodyPr>
            <a:lstStyle/>
            <a:p>
              <a:pPr algn="ctr"/>
              <a:r>
                <a:rPr lang="en-US" sz="2000" b="1" dirty="0">
                  <a:solidFill>
                    <a:schemeClr val="bg1"/>
                  </a:solidFill>
                  <a:latin typeface="+mn-lt"/>
                </a:rPr>
                <a:t>Channels of</a:t>
              </a:r>
            </a:p>
            <a:p>
              <a:pPr algn="ctr"/>
              <a:r>
                <a:rPr lang="en-US" sz="2000" b="1" dirty="0">
                  <a:solidFill>
                    <a:schemeClr val="bg1"/>
                  </a:solidFill>
                  <a:latin typeface="+mn-lt"/>
                </a:rPr>
                <a:t>Distribution</a:t>
              </a:r>
            </a:p>
          </p:txBody>
        </p:sp>
      </p:grpSp>
      <p:grpSp>
        <p:nvGrpSpPr>
          <p:cNvPr id="24" name="Group 23"/>
          <p:cNvGrpSpPr/>
          <p:nvPr>
            <p:custDataLst>
              <p:tags r:id="rId4"/>
            </p:custDataLst>
          </p:nvPr>
        </p:nvGrpSpPr>
        <p:grpSpPr>
          <a:xfrm>
            <a:off x="4533900" y="3352800"/>
            <a:ext cx="3469476" cy="3048000"/>
            <a:chOff x="4533900" y="2971800"/>
            <a:chExt cx="3469476" cy="3048000"/>
          </a:xfrm>
        </p:grpSpPr>
        <p:sp>
          <p:nvSpPr>
            <p:cNvPr id="25" name="Rounded Rectangle 24"/>
            <p:cNvSpPr/>
            <p:nvPr/>
          </p:nvSpPr>
          <p:spPr>
            <a:xfrm>
              <a:off x="5183976" y="4419600"/>
              <a:ext cx="281940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16" idx="2"/>
              <a:endCxn id="25" idx="0"/>
            </p:cNvCxnSpPr>
            <p:nvPr/>
          </p:nvCxnSpPr>
          <p:spPr>
            <a:xfrm>
              <a:off x="4533900" y="2971800"/>
              <a:ext cx="2059776" cy="14478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867198" y="4865757"/>
              <a:ext cx="1452962" cy="861774"/>
            </a:xfrm>
            <a:prstGeom prst="rect">
              <a:avLst/>
            </a:prstGeom>
            <a:noFill/>
          </p:spPr>
          <p:txBody>
            <a:bodyPr wrap="none" rtlCol="0">
              <a:spAutoFit/>
            </a:bodyPr>
            <a:lstStyle/>
            <a:p>
              <a:pPr algn="ctr"/>
              <a:r>
                <a:rPr lang="en-US" sz="2000" b="1" dirty="0">
                  <a:solidFill>
                    <a:schemeClr val="bg1"/>
                  </a:solidFill>
                  <a:latin typeface="+mn-lt"/>
                </a:rPr>
                <a:t>Physical</a:t>
              </a:r>
            </a:p>
            <a:p>
              <a:pPr algn="ctr"/>
              <a:r>
                <a:rPr lang="en-US" sz="2000" b="1" dirty="0">
                  <a:solidFill>
                    <a:schemeClr val="bg1"/>
                  </a:solidFill>
                  <a:latin typeface="+mn-lt"/>
                </a:rPr>
                <a:t>Distribution</a:t>
              </a:r>
            </a:p>
          </p:txBody>
        </p:sp>
      </p:grpSp>
    </p:spTree>
    <p:extLst>
      <p:ext uri="{BB962C8B-B14F-4D97-AF65-F5344CB8AC3E}">
        <p14:creationId xmlns:p14="http://schemas.microsoft.com/office/powerpoint/2010/main" val="379902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38150" y="152400"/>
            <a:ext cx="8255000" cy="482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400" b="1" dirty="0"/>
              <a:t>Channels of Distribution</a:t>
            </a:r>
          </a:p>
        </p:txBody>
      </p:sp>
      <p:sp>
        <p:nvSpPr>
          <p:cNvPr id="3" name="TextBox 2"/>
          <p:cNvSpPr txBox="1"/>
          <p:nvPr/>
        </p:nvSpPr>
        <p:spPr>
          <a:xfrm>
            <a:off x="866775" y="641350"/>
            <a:ext cx="7397750" cy="923330"/>
          </a:xfrm>
          <a:prstGeom prst="rect">
            <a:avLst/>
          </a:prstGeom>
          <a:noFill/>
        </p:spPr>
        <p:txBody>
          <a:bodyPr wrap="square" rtlCol="0">
            <a:spAutoFit/>
          </a:bodyPr>
          <a:lstStyle/>
          <a:p>
            <a:r>
              <a:rPr lang="en-US" i="1" dirty="0">
                <a:latin typeface="+mn-lt"/>
              </a:rPr>
              <a:t>Some producers choose to use a </a:t>
            </a:r>
            <a:r>
              <a:rPr lang="en-US" b="1" i="1" dirty="0">
                <a:latin typeface="+mn-lt"/>
              </a:rPr>
              <a:t>direct channel</a:t>
            </a:r>
            <a:r>
              <a:rPr lang="en-US" i="1" dirty="0">
                <a:latin typeface="+mn-lt"/>
              </a:rPr>
              <a:t>, where they sell their products directly to the customer. However, many products are passed through middlemen, or intermediaries, before they reach the end customer.</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 y="1828800"/>
            <a:ext cx="6641239" cy="4630892"/>
          </a:xfrm>
          <a:prstGeom prst="rect">
            <a:avLst/>
          </a:prstGeom>
        </p:spPr>
      </p:pic>
    </p:spTree>
    <p:extLst>
      <p:ext uri="{BB962C8B-B14F-4D97-AF65-F5344CB8AC3E}">
        <p14:creationId xmlns:p14="http://schemas.microsoft.com/office/powerpoint/2010/main" val="130538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38150" y="152400"/>
            <a:ext cx="8255000" cy="482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400" b="1" dirty="0"/>
              <a:t>Physical Distribution</a:t>
            </a:r>
          </a:p>
        </p:txBody>
      </p:sp>
      <p:sp>
        <p:nvSpPr>
          <p:cNvPr id="3" name="TextBox 2"/>
          <p:cNvSpPr txBox="1"/>
          <p:nvPr/>
        </p:nvSpPr>
        <p:spPr>
          <a:xfrm>
            <a:off x="1150937" y="641350"/>
            <a:ext cx="6829425" cy="646331"/>
          </a:xfrm>
          <a:prstGeom prst="rect">
            <a:avLst/>
          </a:prstGeom>
          <a:noFill/>
        </p:spPr>
        <p:txBody>
          <a:bodyPr wrap="square" rtlCol="0">
            <a:spAutoFit/>
          </a:bodyPr>
          <a:lstStyle/>
          <a:p>
            <a:r>
              <a:rPr lang="en-US" dirty="0">
                <a:latin typeface="+mn-lt"/>
              </a:rPr>
              <a:t>Products are moved through the distribution channel using a combination of different business functions.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90067" y="1764792"/>
            <a:ext cx="3103081" cy="4636008"/>
          </a:xfrm>
          <a:prstGeom prst="rect">
            <a:avLst/>
          </a:prstGeom>
        </p:spPr>
      </p:pic>
      <p:sp>
        <p:nvSpPr>
          <p:cNvPr id="6" name="TextBox 5"/>
          <p:cNvSpPr txBox="1"/>
          <p:nvPr/>
        </p:nvSpPr>
        <p:spPr>
          <a:xfrm>
            <a:off x="685800" y="2438400"/>
            <a:ext cx="4114800" cy="2031325"/>
          </a:xfrm>
          <a:prstGeom prst="rect">
            <a:avLst/>
          </a:prstGeom>
          <a:noFill/>
        </p:spPr>
        <p:txBody>
          <a:bodyPr wrap="square" rtlCol="0">
            <a:spAutoFit/>
          </a:bodyPr>
          <a:lstStyle/>
          <a:p>
            <a:r>
              <a:rPr lang="en-US" dirty="0">
                <a:solidFill>
                  <a:schemeClr val="accent1"/>
                </a:solidFill>
                <a:latin typeface="+mn-lt"/>
              </a:rPr>
              <a:t>Warehousing</a:t>
            </a:r>
          </a:p>
          <a:p>
            <a:r>
              <a:rPr lang="en-US" dirty="0">
                <a:solidFill>
                  <a:schemeClr val="accent1"/>
                </a:solidFill>
                <a:latin typeface="+mn-lt"/>
              </a:rPr>
              <a:t>Materials handling</a:t>
            </a:r>
          </a:p>
          <a:p>
            <a:r>
              <a:rPr lang="en-US" dirty="0">
                <a:solidFill>
                  <a:schemeClr val="accent1"/>
                </a:solidFill>
                <a:latin typeface="+mn-lt"/>
              </a:rPr>
              <a:t>Inventory management</a:t>
            </a:r>
          </a:p>
          <a:p>
            <a:r>
              <a:rPr lang="en-US" dirty="0">
                <a:solidFill>
                  <a:schemeClr val="accent1"/>
                </a:solidFill>
                <a:latin typeface="+mn-lt"/>
              </a:rPr>
              <a:t>Order processing</a:t>
            </a:r>
          </a:p>
          <a:p>
            <a:r>
              <a:rPr lang="en-US" dirty="0">
                <a:solidFill>
                  <a:schemeClr val="accent1"/>
                </a:solidFill>
                <a:latin typeface="+mn-lt"/>
              </a:rPr>
              <a:t>Transportation</a:t>
            </a:r>
          </a:p>
        </p:txBody>
      </p:sp>
    </p:spTree>
    <p:extLst>
      <p:ext uri="{BB962C8B-B14F-4D97-AF65-F5344CB8AC3E}">
        <p14:creationId xmlns:p14="http://schemas.microsoft.com/office/powerpoint/2010/main" val="240835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1010682"/>
            <a:ext cx="9448800" cy="56949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4"/>
          <p:cNvSpPr txBox="1">
            <a:spLocks noChangeArrowheads="1"/>
          </p:cNvSpPr>
          <p:nvPr/>
        </p:nvSpPr>
        <p:spPr>
          <a:xfrm>
            <a:off x="438150" y="152400"/>
            <a:ext cx="8255000" cy="482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400" b="1" dirty="0"/>
              <a:t>Price</a:t>
            </a:r>
          </a:p>
        </p:txBody>
      </p:sp>
      <p:sp>
        <p:nvSpPr>
          <p:cNvPr id="9" name="TextBox 8"/>
          <p:cNvSpPr txBox="1"/>
          <p:nvPr/>
        </p:nvSpPr>
        <p:spPr>
          <a:xfrm>
            <a:off x="2641600" y="635000"/>
            <a:ext cx="3886200" cy="369332"/>
          </a:xfrm>
          <a:prstGeom prst="rect">
            <a:avLst/>
          </a:prstGeom>
          <a:noFill/>
        </p:spPr>
        <p:txBody>
          <a:bodyPr wrap="square" rtlCol="0">
            <a:spAutoFit/>
          </a:bodyPr>
          <a:lstStyle/>
          <a:p>
            <a:r>
              <a:rPr lang="en-US" b="1" dirty="0">
                <a:latin typeface="+mn-lt"/>
              </a:rPr>
              <a:t>Price</a:t>
            </a:r>
            <a:r>
              <a:rPr lang="en-US" dirty="0">
                <a:latin typeface="+mn-lt"/>
              </a:rPr>
              <a:t>- The value place on a product</a:t>
            </a:r>
          </a:p>
        </p:txBody>
      </p:sp>
      <p:pic>
        <p:nvPicPr>
          <p:cNvPr id="11" name="car being built"/>
          <p:cNvPicPr>
            <a:picLocks noChangeAspect="1"/>
          </p:cNvPicPr>
          <p:nvPr>
            <p:custDataLst>
              <p:tags r:id="rId1"/>
            </p:custDataLst>
          </p:nvPr>
        </p:nvPicPr>
        <p:blipFill>
          <a:blip r:embed="rId7" cstate="email">
            <a:extLst>
              <a:ext uri="{28A0092B-C50C-407E-A947-70E740481C1C}">
                <a14:useLocalDpi xmlns:a14="http://schemas.microsoft.com/office/drawing/2010/main" val="0"/>
              </a:ext>
            </a:extLst>
          </a:blip>
          <a:stretch>
            <a:fillRect/>
          </a:stretch>
        </p:blipFill>
        <p:spPr>
          <a:xfrm>
            <a:off x="1250876" y="1560052"/>
            <a:ext cx="3063949" cy="2033016"/>
          </a:xfrm>
          <a:prstGeom prst="rect">
            <a:avLst/>
          </a:prstGeom>
        </p:spPr>
      </p:pic>
      <p:pic>
        <p:nvPicPr>
          <p:cNvPr id="12" name="car dealer"/>
          <p:cNvPicPr>
            <a:picLocks noChangeAspect="1"/>
          </p:cNvPicPr>
          <p:nvPr>
            <p:custDataLst>
              <p:tags r:id="rId2"/>
            </p:custDataLst>
          </p:nvPr>
        </p:nvPicPr>
        <p:blipFill>
          <a:blip r:embed="rId8" cstate="email">
            <a:extLst>
              <a:ext uri="{28A0092B-C50C-407E-A947-70E740481C1C}">
                <a14:useLocalDpi xmlns:a14="http://schemas.microsoft.com/office/drawing/2010/main" val="0"/>
              </a:ext>
            </a:extLst>
          </a:blip>
          <a:stretch>
            <a:fillRect/>
          </a:stretch>
        </p:blipFill>
        <p:spPr>
          <a:xfrm>
            <a:off x="1250877" y="4150852"/>
            <a:ext cx="3048000" cy="2033016"/>
          </a:xfrm>
          <a:prstGeom prst="rect">
            <a:avLst/>
          </a:prstGeom>
        </p:spPr>
      </p:pic>
      <p:pic>
        <p:nvPicPr>
          <p:cNvPr id="13" name="map"/>
          <p:cNvPicPr>
            <a:picLocks noChangeAspect="1"/>
          </p:cNvPicPr>
          <p:nvPr>
            <p:custDataLst>
              <p:tags r:id="rId3"/>
            </p:custDataLst>
          </p:nvPr>
        </p:nvPicPr>
        <p:blipFill>
          <a:blip r:embed="rId9" cstate="email">
            <a:extLst>
              <a:ext uri="{28A0092B-C50C-407E-A947-70E740481C1C}">
                <a14:useLocalDpi xmlns:a14="http://schemas.microsoft.com/office/drawing/2010/main" val="0"/>
              </a:ext>
            </a:extLst>
          </a:blip>
          <a:stretch>
            <a:fillRect/>
          </a:stretch>
        </p:blipFill>
        <p:spPr>
          <a:xfrm>
            <a:off x="4949900" y="1560052"/>
            <a:ext cx="3032050" cy="2033016"/>
          </a:xfrm>
          <a:prstGeom prst="rect">
            <a:avLst/>
          </a:prstGeom>
        </p:spPr>
      </p:pic>
      <p:pic>
        <p:nvPicPr>
          <p:cNvPr id="14" name="car sales" descr="C:\Users\kristinsavko\AppData\Local\Microsoft\Windows\Temporary Internet Files\Content.IE5\CTB0IKIW\MP900422778[1].jpg"/>
          <p:cNvPicPr>
            <a:picLocks noChangeAspect="1" noChangeArrowheads="1"/>
          </p:cNvPicPr>
          <p:nvPr>
            <p:custDataLst>
              <p:tags r:id="rId4"/>
            </p:custDataLst>
          </p:nvPr>
        </p:nvPicPr>
        <p:blipFill rotWithShape="1">
          <a:blip r:embed="rId10" cstate="email">
            <a:extLst>
              <a:ext uri="{28A0092B-C50C-407E-A947-70E740481C1C}">
                <a14:useLocalDpi xmlns:a14="http://schemas.microsoft.com/office/drawing/2010/main" val="0"/>
              </a:ext>
            </a:extLst>
          </a:blip>
          <a:srcRect/>
          <a:stretch/>
        </p:blipFill>
        <p:spPr bwMode="auto">
          <a:xfrm>
            <a:off x="4933951" y="4150852"/>
            <a:ext cx="3047999" cy="20330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17551" y="3669268"/>
            <a:ext cx="2940124" cy="369332"/>
          </a:xfrm>
          <a:prstGeom prst="rect">
            <a:avLst/>
          </a:prstGeom>
          <a:noFill/>
        </p:spPr>
        <p:txBody>
          <a:bodyPr wrap="square" rtlCol="0">
            <a:spAutoFit/>
          </a:bodyPr>
          <a:lstStyle/>
          <a:p>
            <a:r>
              <a:rPr lang="en-US" dirty="0">
                <a:latin typeface="+mn-lt"/>
              </a:rPr>
              <a:t>Cost of making the product</a:t>
            </a:r>
          </a:p>
        </p:txBody>
      </p:sp>
      <p:sp>
        <p:nvSpPr>
          <p:cNvPr id="15" name="TextBox 14"/>
          <p:cNvSpPr txBox="1"/>
          <p:nvPr/>
        </p:nvSpPr>
        <p:spPr>
          <a:xfrm>
            <a:off x="4987888" y="3669268"/>
            <a:ext cx="2940124" cy="369332"/>
          </a:xfrm>
          <a:prstGeom prst="rect">
            <a:avLst/>
          </a:prstGeom>
          <a:noFill/>
        </p:spPr>
        <p:txBody>
          <a:bodyPr wrap="square" rtlCol="0">
            <a:spAutoFit/>
          </a:bodyPr>
          <a:lstStyle/>
          <a:p>
            <a:r>
              <a:rPr lang="en-US" dirty="0">
                <a:latin typeface="+mn-lt"/>
              </a:rPr>
              <a:t>Cost of running the business</a:t>
            </a:r>
          </a:p>
        </p:txBody>
      </p:sp>
      <p:sp>
        <p:nvSpPr>
          <p:cNvPr id="16" name="TextBox 15"/>
          <p:cNvSpPr txBox="1"/>
          <p:nvPr/>
        </p:nvSpPr>
        <p:spPr>
          <a:xfrm>
            <a:off x="1317551" y="6260068"/>
            <a:ext cx="2940124" cy="369332"/>
          </a:xfrm>
          <a:prstGeom prst="rect">
            <a:avLst/>
          </a:prstGeom>
          <a:noFill/>
        </p:spPr>
        <p:txBody>
          <a:bodyPr wrap="square" rtlCol="0">
            <a:spAutoFit/>
          </a:bodyPr>
          <a:lstStyle/>
          <a:p>
            <a:r>
              <a:rPr lang="en-US" dirty="0">
                <a:latin typeface="+mn-lt"/>
              </a:rPr>
              <a:t>Price competitors charge</a:t>
            </a:r>
          </a:p>
        </p:txBody>
      </p:sp>
      <p:sp>
        <p:nvSpPr>
          <p:cNvPr id="17" name="TextBox 16"/>
          <p:cNvSpPr txBox="1"/>
          <p:nvPr/>
        </p:nvSpPr>
        <p:spPr>
          <a:xfrm>
            <a:off x="4987888" y="6260068"/>
            <a:ext cx="2940124" cy="369332"/>
          </a:xfrm>
          <a:prstGeom prst="rect">
            <a:avLst/>
          </a:prstGeom>
          <a:noFill/>
        </p:spPr>
        <p:txBody>
          <a:bodyPr wrap="square" rtlCol="0">
            <a:spAutoFit/>
          </a:bodyPr>
          <a:lstStyle/>
          <a:p>
            <a:r>
              <a:rPr lang="en-US" dirty="0">
                <a:latin typeface="+mn-lt"/>
              </a:rPr>
              <a:t>Demand for the product</a:t>
            </a:r>
          </a:p>
        </p:txBody>
      </p:sp>
      <p:sp>
        <p:nvSpPr>
          <p:cNvPr id="18" name="TextBox 17"/>
          <p:cNvSpPr txBox="1"/>
          <p:nvPr/>
        </p:nvSpPr>
        <p:spPr>
          <a:xfrm>
            <a:off x="228600" y="1143000"/>
            <a:ext cx="3886200" cy="369332"/>
          </a:xfrm>
          <a:prstGeom prst="rect">
            <a:avLst/>
          </a:prstGeom>
          <a:noFill/>
        </p:spPr>
        <p:txBody>
          <a:bodyPr wrap="square" rtlCol="0">
            <a:spAutoFit/>
          </a:bodyPr>
          <a:lstStyle/>
          <a:p>
            <a:pPr algn="l"/>
            <a:r>
              <a:rPr lang="en-US" b="1" dirty="0">
                <a:solidFill>
                  <a:schemeClr val="accent1"/>
                </a:solidFill>
                <a:latin typeface="+mn-lt"/>
              </a:rPr>
              <a:t>Factors that affect price:</a:t>
            </a:r>
            <a:endParaRPr lang="en-US" dirty="0">
              <a:solidFill>
                <a:schemeClr val="accent1"/>
              </a:solidFill>
              <a:latin typeface="+mn-lt"/>
            </a:endParaRPr>
          </a:p>
        </p:txBody>
      </p:sp>
    </p:spTree>
    <p:extLst>
      <p:ext uri="{BB962C8B-B14F-4D97-AF65-F5344CB8AC3E}">
        <p14:creationId xmlns:p14="http://schemas.microsoft.com/office/powerpoint/2010/main" val="301528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4" grpId="0"/>
      <p:bldP spid="15"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38150" y="152400"/>
            <a:ext cx="8255000" cy="482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400" b="1" dirty="0"/>
              <a:t>Pricing Objectives</a:t>
            </a:r>
          </a:p>
        </p:txBody>
      </p:sp>
      <p:sp>
        <p:nvSpPr>
          <p:cNvPr id="3" name="TextBox 2"/>
          <p:cNvSpPr txBox="1"/>
          <p:nvPr/>
        </p:nvSpPr>
        <p:spPr>
          <a:xfrm>
            <a:off x="2305050" y="838200"/>
            <a:ext cx="4572000" cy="646331"/>
          </a:xfrm>
          <a:prstGeom prst="rect">
            <a:avLst/>
          </a:prstGeom>
          <a:noFill/>
        </p:spPr>
        <p:txBody>
          <a:bodyPr wrap="square" rtlCol="0">
            <a:spAutoFit/>
          </a:bodyPr>
          <a:lstStyle/>
          <a:p>
            <a:r>
              <a:rPr lang="en-US" dirty="0">
                <a:latin typeface="+mn-lt"/>
              </a:rPr>
              <a:t>One objective of pricing is to make a profit, but there are other objectives to consider...</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950" y="2209800"/>
            <a:ext cx="2713558"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56068" y="4231243"/>
            <a:ext cx="2730032" cy="369332"/>
          </a:xfrm>
          <a:prstGeom prst="rect">
            <a:avLst/>
          </a:prstGeom>
          <a:noFill/>
        </p:spPr>
        <p:txBody>
          <a:bodyPr wrap="square" rtlCol="0">
            <a:spAutoFit/>
          </a:bodyPr>
          <a:lstStyle/>
          <a:p>
            <a:r>
              <a:rPr lang="en-US" dirty="0">
                <a:latin typeface="+mn-lt"/>
              </a:rPr>
              <a:t>Maximize profits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5440" y="2205988"/>
            <a:ext cx="2690919" cy="18002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9854" y="2205988"/>
            <a:ext cx="2529021" cy="1804035"/>
          </a:xfrm>
          <a:prstGeom prst="rect">
            <a:avLst/>
          </a:prstGeom>
        </p:spPr>
      </p:pic>
      <p:sp>
        <p:nvSpPr>
          <p:cNvPr id="8" name="TextBox 7"/>
          <p:cNvSpPr txBox="1"/>
          <p:nvPr/>
        </p:nvSpPr>
        <p:spPr>
          <a:xfrm>
            <a:off x="3286865" y="4231243"/>
            <a:ext cx="2730032" cy="369332"/>
          </a:xfrm>
          <a:prstGeom prst="rect">
            <a:avLst/>
          </a:prstGeom>
          <a:noFill/>
        </p:spPr>
        <p:txBody>
          <a:bodyPr wrap="square" rtlCol="0">
            <a:spAutoFit/>
          </a:bodyPr>
          <a:lstStyle/>
          <a:p>
            <a:r>
              <a:rPr lang="en-US" dirty="0">
                <a:latin typeface="+mn-lt"/>
              </a:rPr>
              <a:t>Increase market share</a:t>
            </a:r>
          </a:p>
        </p:txBody>
      </p:sp>
      <p:sp>
        <p:nvSpPr>
          <p:cNvPr id="9" name="TextBox 8"/>
          <p:cNvSpPr txBox="1"/>
          <p:nvPr/>
        </p:nvSpPr>
        <p:spPr>
          <a:xfrm>
            <a:off x="6149348" y="4231243"/>
            <a:ext cx="2730032" cy="369332"/>
          </a:xfrm>
          <a:prstGeom prst="rect">
            <a:avLst/>
          </a:prstGeom>
          <a:noFill/>
        </p:spPr>
        <p:txBody>
          <a:bodyPr wrap="square" rtlCol="0">
            <a:spAutoFit/>
          </a:bodyPr>
          <a:lstStyle/>
          <a:p>
            <a:r>
              <a:rPr lang="en-US" dirty="0">
                <a:latin typeface="+mn-lt"/>
              </a:rPr>
              <a:t>Match the competition</a:t>
            </a:r>
          </a:p>
        </p:txBody>
      </p:sp>
    </p:spTree>
    <p:extLst>
      <p:ext uri="{BB962C8B-B14F-4D97-AF65-F5344CB8AC3E}">
        <p14:creationId xmlns:p14="http://schemas.microsoft.com/office/powerpoint/2010/main" val="364488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38150" y="152400"/>
            <a:ext cx="8255000" cy="482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400" b="1" dirty="0"/>
              <a:t>Pricing Methods</a:t>
            </a:r>
          </a:p>
        </p:txBody>
      </p:sp>
      <p:sp>
        <p:nvSpPr>
          <p:cNvPr id="3" name="TextBox 2"/>
          <p:cNvSpPr txBox="1"/>
          <p:nvPr/>
        </p:nvSpPr>
        <p:spPr>
          <a:xfrm>
            <a:off x="2305050" y="838200"/>
            <a:ext cx="4572000" cy="646331"/>
          </a:xfrm>
          <a:prstGeom prst="rect">
            <a:avLst/>
          </a:prstGeom>
          <a:noFill/>
        </p:spPr>
        <p:txBody>
          <a:bodyPr wrap="square" rtlCol="0">
            <a:spAutoFit/>
          </a:bodyPr>
          <a:lstStyle/>
          <a:p>
            <a:r>
              <a:rPr lang="en-US" dirty="0">
                <a:latin typeface="+mn-lt"/>
              </a:rPr>
              <a:t>Businesses generally apply a combination of three basic pricing methods:</a:t>
            </a:r>
          </a:p>
        </p:txBody>
      </p:sp>
      <p:sp>
        <p:nvSpPr>
          <p:cNvPr id="4" name="TextBox 3"/>
          <p:cNvSpPr txBox="1"/>
          <p:nvPr/>
        </p:nvSpPr>
        <p:spPr>
          <a:xfrm>
            <a:off x="251293" y="4231243"/>
            <a:ext cx="2730032" cy="369332"/>
          </a:xfrm>
          <a:prstGeom prst="rect">
            <a:avLst/>
          </a:prstGeom>
          <a:noFill/>
        </p:spPr>
        <p:txBody>
          <a:bodyPr wrap="square" rtlCol="0">
            <a:spAutoFit/>
          </a:bodyPr>
          <a:lstStyle/>
          <a:p>
            <a:r>
              <a:rPr lang="en-US" dirty="0">
                <a:latin typeface="+mn-lt"/>
              </a:rPr>
              <a:t>Cost-oriented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0665" y="2207355"/>
            <a:ext cx="2690919" cy="179749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5079" y="2207355"/>
            <a:ext cx="2695648" cy="1797491"/>
          </a:xfrm>
          <a:prstGeom prst="rect">
            <a:avLst/>
          </a:prstGeom>
        </p:spPr>
      </p:pic>
      <p:sp>
        <p:nvSpPr>
          <p:cNvPr id="8" name="TextBox 7"/>
          <p:cNvSpPr txBox="1"/>
          <p:nvPr/>
        </p:nvSpPr>
        <p:spPr>
          <a:xfrm>
            <a:off x="3182090" y="4231243"/>
            <a:ext cx="2730032" cy="369332"/>
          </a:xfrm>
          <a:prstGeom prst="rect">
            <a:avLst/>
          </a:prstGeom>
          <a:noFill/>
        </p:spPr>
        <p:txBody>
          <a:bodyPr wrap="square" rtlCol="0">
            <a:spAutoFit/>
          </a:bodyPr>
          <a:lstStyle/>
          <a:p>
            <a:r>
              <a:rPr lang="en-US" dirty="0">
                <a:latin typeface="+mn-lt"/>
              </a:rPr>
              <a:t>Demand-oriented</a:t>
            </a:r>
          </a:p>
        </p:txBody>
      </p:sp>
      <p:sp>
        <p:nvSpPr>
          <p:cNvPr id="9" name="TextBox 8"/>
          <p:cNvSpPr txBox="1"/>
          <p:nvPr/>
        </p:nvSpPr>
        <p:spPr>
          <a:xfrm>
            <a:off x="6044573" y="4231243"/>
            <a:ext cx="2730032" cy="369332"/>
          </a:xfrm>
          <a:prstGeom prst="rect">
            <a:avLst/>
          </a:prstGeom>
          <a:noFill/>
        </p:spPr>
        <p:txBody>
          <a:bodyPr wrap="square" rtlCol="0">
            <a:spAutoFit/>
          </a:bodyPr>
          <a:lstStyle/>
          <a:p>
            <a:r>
              <a:rPr lang="en-US" dirty="0">
                <a:latin typeface="+mn-lt"/>
              </a:rPr>
              <a:t>Competition-oriented</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225" y="2207355"/>
            <a:ext cx="2712816" cy="1797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517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500"/>
                                        <p:tgtEl>
                                          <p:spTgt spid="2050"/>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3557778"/>
            <a:ext cx="2033016" cy="3048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3200400"/>
            <a:ext cx="3048000" cy="2395728"/>
          </a:xfrm>
          <a:prstGeom prst="rect">
            <a:avLst/>
          </a:prstGeom>
        </p:spPr>
      </p:pic>
      <p:sp>
        <p:nvSpPr>
          <p:cNvPr id="4" name="Rectangle 4"/>
          <p:cNvSpPr txBox="1">
            <a:spLocks noChangeArrowheads="1"/>
          </p:cNvSpPr>
          <p:nvPr/>
        </p:nvSpPr>
        <p:spPr>
          <a:xfrm>
            <a:off x="438150" y="152400"/>
            <a:ext cx="8255000" cy="482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400" b="1" dirty="0"/>
              <a:t>Customer Perception</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4000" y="1893684"/>
            <a:ext cx="3462474" cy="230886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2975" y="4114800"/>
            <a:ext cx="3462474" cy="2308860"/>
          </a:xfrm>
          <a:prstGeom prst="rect">
            <a:avLst/>
          </a:prstGeom>
        </p:spPr>
      </p:pic>
      <p:sp>
        <p:nvSpPr>
          <p:cNvPr id="7" name="Rectangle 6"/>
          <p:cNvSpPr/>
          <p:nvPr/>
        </p:nvSpPr>
        <p:spPr>
          <a:xfrm>
            <a:off x="622300" y="1432019"/>
            <a:ext cx="3886200" cy="923330"/>
          </a:xfrm>
          <a:prstGeom prst="rect">
            <a:avLst/>
          </a:prstGeom>
        </p:spPr>
        <p:txBody>
          <a:bodyPr wrap="square">
            <a:spAutoFit/>
          </a:bodyPr>
          <a:lstStyle/>
          <a:p>
            <a:r>
              <a:rPr lang="en-US" dirty="0">
                <a:latin typeface="+mn-lt"/>
              </a:rPr>
              <a:t>It’s hard to know for sure if you’ve found the right price until you consider how the customer perceives it.</a:t>
            </a:r>
          </a:p>
        </p:txBody>
      </p:sp>
    </p:spTree>
    <p:extLst>
      <p:ext uri="{BB962C8B-B14F-4D97-AF65-F5344CB8AC3E}">
        <p14:creationId xmlns:p14="http://schemas.microsoft.com/office/powerpoint/2010/main" val="126254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38150" y="152400"/>
            <a:ext cx="8255000" cy="482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400" b="1" dirty="0"/>
              <a:t>Customer Perception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 y="1443038"/>
            <a:ext cx="3314700" cy="2209800"/>
          </a:xfrm>
          <a:prstGeom prst="rect">
            <a:avLst/>
          </a:prstGeom>
        </p:spPr>
      </p:pic>
      <p:sp>
        <p:nvSpPr>
          <p:cNvPr id="4" name="TextBox 3"/>
          <p:cNvSpPr txBox="1"/>
          <p:nvPr/>
        </p:nvSpPr>
        <p:spPr>
          <a:xfrm>
            <a:off x="628650" y="3881438"/>
            <a:ext cx="2057400" cy="784830"/>
          </a:xfrm>
          <a:prstGeom prst="rect">
            <a:avLst/>
          </a:prstGeom>
          <a:noFill/>
        </p:spPr>
        <p:txBody>
          <a:bodyPr wrap="square" rtlCol="0">
            <a:spAutoFit/>
          </a:bodyPr>
          <a:lstStyle/>
          <a:p>
            <a:r>
              <a:rPr lang="en-US" dirty="0"/>
              <a:t>Digital camera</a:t>
            </a:r>
          </a:p>
          <a:p>
            <a:r>
              <a:rPr lang="en-US" dirty="0"/>
              <a:t>$2,000</a:t>
            </a:r>
          </a:p>
        </p:txBody>
      </p:sp>
      <p:sp>
        <p:nvSpPr>
          <p:cNvPr id="5" name="TextBox 4"/>
          <p:cNvSpPr txBox="1"/>
          <p:nvPr/>
        </p:nvSpPr>
        <p:spPr>
          <a:xfrm>
            <a:off x="3676650" y="3881438"/>
            <a:ext cx="2057400" cy="1061829"/>
          </a:xfrm>
          <a:prstGeom prst="rect">
            <a:avLst/>
          </a:prstGeom>
          <a:noFill/>
        </p:spPr>
        <p:txBody>
          <a:bodyPr wrap="square" rtlCol="0">
            <a:spAutoFit/>
          </a:bodyPr>
          <a:lstStyle/>
          <a:p>
            <a:r>
              <a:rPr lang="en-US" dirty="0"/>
              <a:t>Dinner for two </a:t>
            </a:r>
            <a:br>
              <a:rPr lang="en-US" dirty="0"/>
            </a:br>
            <a:r>
              <a:rPr lang="en-US" dirty="0"/>
              <a:t>at a cafe</a:t>
            </a:r>
          </a:p>
          <a:p>
            <a:r>
              <a:rPr lang="en-US" dirty="0"/>
              <a:t>$50</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7550" y="1619250"/>
            <a:ext cx="2784670" cy="185737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6525" y="1371600"/>
            <a:ext cx="2262188" cy="2262188"/>
          </a:xfrm>
          <a:prstGeom prst="rect">
            <a:avLst/>
          </a:prstGeom>
        </p:spPr>
      </p:pic>
      <p:sp>
        <p:nvSpPr>
          <p:cNvPr id="9" name="TextBox 8"/>
          <p:cNvSpPr txBox="1"/>
          <p:nvPr/>
        </p:nvSpPr>
        <p:spPr>
          <a:xfrm>
            <a:off x="6550025" y="3881438"/>
            <a:ext cx="2057400" cy="784830"/>
          </a:xfrm>
          <a:prstGeom prst="rect">
            <a:avLst/>
          </a:prstGeom>
          <a:noFill/>
        </p:spPr>
        <p:txBody>
          <a:bodyPr wrap="square" rtlCol="0">
            <a:spAutoFit/>
          </a:bodyPr>
          <a:lstStyle/>
          <a:p>
            <a:r>
              <a:rPr lang="en-US" dirty="0"/>
              <a:t>Concert t-shirt</a:t>
            </a:r>
          </a:p>
          <a:p>
            <a:r>
              <a:rPr lang="en-US" dirty="0"/>
              <a:t>$28</a:t>
            </a:r>
          </a:p>
        </p:txBody>
      </p:sp>
    </p:spTree>
    <p:extLst>
      <p:ext uri="{BB962C8B-B14F-4D97-AF65-F5344CB8AC3E}">
        <p14:creationId xmlns:p14="http://schemas.microsoft.com/office/powerpoint/2010/main" val="57544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122238"/>
            <a:ext cx="8229600" cy="1189038"/>
          </a:xfrm>
        </p:spPr>
        <p:txBody>
          <a:bodyPr>
            <a:normAutofit/>
          </a:bodyPr>
          <a:lstStyle/>
          <a:p>
            <a:pPr>
              <a:defRPr/>
            </a:pPr>
            <a:r>
              <a:rPr lang="en-US" sz="2800" b="1" dirty="0"/>
              <a:t>Unit: Pricing, Promotion &amp; Distribution</a:t>
            </a:r>
            <a:br>
              <a:rPr lang="en-US" sz="2800" b="1" dirty="0"/>
            </a:br>
            <a:r>
              <a:rPr lang="en-US" sz="2800" b="1"/>
              <a:t>Lesson 2: </a:t>
            </a:r>
            <a:r>
              <a:rPr lang="en-US" sz="2800" b="1" dirty="0"/>
              <a:t>Promotion</a:t>
            </a:r>
          </a:p>
        </p:txBody>
      </p:sp>
      <p:pic>
        <p:nvPicPr>
          <p:cNvPr id="4" name="Picture 3"/>
          <p:cNvPicPr>
            <a:picLocks noChangeAspect="1"/>
          </p:cNvPicPr>
          <p:nvPr>
            <p:custDataLst>
              <p:tags r:id="rId1"/>
            </p:custDataLst>
          </p:nvPr>
        </p:nvPicPr>
        <p:blipFill rotWithShape="1">
          <a:blip r:embed="rId4" cstate="email">
            <a:extLst>
              <a:ext uri="{28A0092B-C50C-407E-A947-70E740481C1C}">
                <a14:useLocalDpi xmlns:a14="http://schemas.microsoft.com/office/drawing/2010/main"/>
              </a:ext>
            </a:extLst>
          </a:blip>
          <a:srcRect/>
          <a:stretch/>
        </p:blipFill>
        <p:spPr>
          <a:xfrm>
            <a:off x="-1089" y="990600"/>
            <a:ext cx="9145090" cy="5898399"/>
          </a:xfrm>
          <a:prstGeom prst="rect">
            <a:avLst/>
          </a:prstGeom>
        </p:spPr>
      </p:pic>
    </p:spTree>
    <p:extLst>
      <p:ext uri="{BB962C8B-B14F-4D97-AF65-F5344CB8AC3E}">
        <p14:creationId xmlns:p14="http://schemas.microsoft.com/office/powerpoint/2010/main" val="2153299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1066800"/>
            <a:ext cx="5282184" cy="5282184"/>
          </a:xfrm>
          <a:prstGeom prst="rect">
            <a:avLst/>
          </a:prstGeom>
        </p:spPr>
      </p:pic>
      <p:sp>
        <p:nvSpPr>
          <p:cNvPr id="9218" name="Rectangle 4"/>
          <p:cNvSpPr>
            <a:spLocks noGrp="1" noChangeArrowheads="1"/>
          </p:cNvSpPr>
          <p:nvPr>
            <p:ph type="title"/>
          </p:nvPr>
        </p:nvSpPr>
        <p:spPr>
          <a:xfrm>
            <a:off x="533400" y="152400"/>
            <a:ext cx="8255000" cy="482600"/>
          </a:xfrm>
        </p:spPr>
        <p:txBody>
          <a:bodyPr>
            <a:noAutofit/>
          </a:bodyPr>
          <a:lstStyle/>
          <a:p>
            <a:pPr eaLnBrk="1" fontAlgn="auto" hangingPunct="1">
              <a:spcAft>
                <a:spcPts val="0"/>
              </a:spcAft>
              <a:defRPr/>
            </a:pPr>
            <a:r>
              <a:rPr lang="en-US" sz="2400" b="1" dirty="0"/>
              <a:t>Lesson 2- Promotion</a:t>
            </a:r>
          </a:p>
        </p:txBody>
      </p:sp>
      <p:sp>
        <p:nvSpPr>
          <p:cNvPr id="2" name="Rectangle 1"/>
          <p:cNvSpPr/>
          <p:nvPr/>
        </p:nvSpPr>
        <p:spPr>
          <a:xfrm>
            <a:off x="4467225" y="1752600"/>
            <a:ext cx="4419600" cy="365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3" name="Rectangle 5"/>
          <p:cNvSpPr>
            <a:spLocks noGrp="1" noChangeArrowheads="1"/>
          </p:cNvSpPr>
          <p:nvPr>
            <p:ph type="body" sz="half" idx="1"/>
          </p:nvPr>
        </p:nvSpPr>
        <p:spPr>
          <a:xfrm>
            <a:off x="4829175" y="2190750"/>
            <a:ext cx="3733800" cy="2743200"/>
          </a:xfrm>
        </p:spPr>
        <p:txBody>
          <a:bodyPr>
            <a:normAutofit/>
          </a:bodyPr>
          <a:lstStyle/>
          <a:p>
            <a:pPr marL="109537" indent="0" eaLnBrk="1" hangingPunct="1">
              <a:buFont typeface="Wingdings 3" pitchFamily="18" charset="2"/>
              <a:buNone/>
              <a:defRPr/>
            </a:pPr>
            <a:r>
              <a:rPr lang="en-US" sz="1800" b="1" dirty="0">
                <a:solidFill>
                  <a:schemeClr val="bg1"/>
                </a:solidFill>
              </a:rPr>
              <a:t>Objectives:</a:t>
            </a:r>
          </a:p>
          <a:p>
            <a:pPr>
              <a:defRPr/>
            </a:pPr>
            <a:r>
              <a:rPr lang="en-US" sz="1800" dirty="0">
                <a:solidFill>
                  <a:schemeClr val="bg1"/>
                </a:solidFill>
              </a:rPr>
              <a:t>Explain the purpose of promotion.</a:t>
            </a:r>
          </a:p>
          <a:p>
            <a:pPr>
              <a:defRPr/>
            </a:pPr>
            <a:r>
              <a:rPr lang="en-US" sz="1800" dirty="0">
                <a:solidFill>
                  <a:schemeClr val="bg1"/>
                </a:solidFill>
              </a:rPr>
              <a:t>Identify four different types of promotional activities.</a:t>
            </a:r>
          </a:p>
          <a:p>
            <a:pPr>
              <a:defRPr/>
            </a:pPr>
            <a:r>
              <a:rPr lang="en-US" sz="1800" dirty="0">
                <a:solidFill>
                  <a:schemeClr val="bg1"/>
                </a:solidFill>
              </a:rPr>
              <a:t>Describe the importance of integrated marketing communications.</a:t>
            </a:r>
          </a:p>
        </p:txBody>
      </p:sp>
    </p:spTree>
    <p:extLst>
      <p:ext uri="{BB962C8B-B14F-4D97-AF65-F5344CB8AC3E}">
        <p14:creationId xmlns:p14="http://schemas.microsoft.com/office/powerpoint/2010/main" val="31838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36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LMS_PUBLISH" val="No"/>
  <p:tag name="ARTICULATE_TEMPLATE" val="Corporate Communications"/>
  <p:tag name="PRESENTER_PREVIEW_MODE" val="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ELIZAB~1\AppData\Local\Temp\articulate\presenter\imgtemp\ue5CLSc0_files\slide0001_image001.jpg"/>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ELIZAB~1\AppData\Local\Temp\articulate\presenter\imgtemp\urrgWyuf_files\slide0001_image001.jpg"/>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ELIZAB~1\AppData\Local\Temp\articulate\presenter\imgtemp\1tzIXXpm_files\slide0001_image001.jpg"/>
</p:tagLst>
</file>

<file path=ppt/tags/tag2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ELIZAB~1\AppData\Local\Temp\articulate\presenter\imgtemp\ojNutKMv_files\slide0001_image001.png"/>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ELIZAB~1\AppData\Local\Temp\articulate\presenter\imgtemp\9B8lP9HX_files\slide0001_image001.png"/>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ELIZAB~1\AppData\Local\Temp\articulate\presenter\imgtemp\ojRYMil2_files\slide0001_image001.png"/>
</p:tagLst>
</file>

<file path=ppt/tags/tag2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ELIZAB~1\AppData\Local\Temp\articulate\presenter\imgtemp\bTPK83RH_files\slide0001_image001.jpg"/>
</p:tagLst>
</file>

<file path=ppt/tags/tag2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ELIZAB~1\AppData\Local\Temp\articulate\presenter\imgtemp\Lf7vfsBq_files\slide0001_image001.jpg"/>
</p:tagLst>
</file>

<file path=ppt/tags/tag2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ELIZAB~1\AppData\Local\Temp\articulate\presenter\imgtemp\r5PwVHhg_files\slide0001_image001.jpg"/>
</p:tagLst>
</file>

<file path=ppt/tags/tag2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ELIZAB~1\AppData\Local\Temp\articulate\presenter\imgtemp\c4Eae2LO_files\slide0001_image001.jpg"/>
</p:tagLst>
</file>

<file path=ppt/tags/tag2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ELIZAB~1\AppData\Local\Temp\articulate\presenter\imgtemp\8SkWyB0c_files\slide0001_image001.jpg"/>
</p:tagLst>
</file>

<file path=ppt/tags/tag2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ELIZAB~1\AppData\Local\Temp\articulate\presenter\imgtemp\GerWMLBh_files\slide0001_image001.png"/>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RISTI~1\AppData\Local\Temp\articulate\presenter\imgtemp\LdEYtqDt_files\slide0001_image001.jpg"/>
</p:tagLst>
</file>

<file path=ppt/tags/tag3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ELIZAB~1\AppData\Local\Temp\articulate\presenter\imgtemp\ZsjH2TG7_files\slide0001_image001.png"/>
</p:tagLst>
</file>

<file path=ppt/tags/tag3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ELIZAB~1\AppData\Local\Temp\articulate\presenter\imgtemp\H9IyGMK3_files\slide0001_image001.png"/>
</p:tagLst>
</file>

<file path=ppt/tags/tag3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RISTI~1\AppData\Local\Temp\articulate\presenter\imgtemp\dQQlQNud_files\slide0001_image001.jpg"/>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RISTI~1\AppData\Local\Temp\articulate\presenter\imgtemp\rcgrvvUV_files\slide0001_image001.jpg"/>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RISTI~1\AppData\Local\Temp\articulate\presenter\imgtemp\TRkdK6Rs_files\slide0001_image001.jpg"/>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ELIZAB~1\AppData\Local\Temp\articulate\presenter\imgtemp\zw8nqW8q_files\slide0001_image001.jpg"/>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Concours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2.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3.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4.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emplate>HC21 Presentation</Template>
  <TotalTime>0</TotalTime>
  <Words>899</Words>
  <Application>Microsoft Office PowerPoint</Application>
  <PresentationFormat>On-screen Show (4:3)</PresentationFormat>
  <Paragraphs>129</Paragraphs>
  <Slides>22</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Arial</vt:lpstr>
      <vt:lpstr>Calibri</vt:lpstr>
      <vt:lpstr>Humanst521 BT</vt:lpstr>
      <vt:lpstr>Lucida Sans Unicode</vt:lpstr>
      <vt:lpstr>ShaneMatthews_pen</vt:lpstr>
      <vt:lpstr>Verdana</vt:lpstr>
      <vt:lpstr>Wingdings 2</vt:lpstr>
      <vt:lpstr>Wingdings 3</vt:lpstr>
      <vt:lpstr>2_Concourse</vt:lpstr>
      <vt:lpstr>Custom Design</vt:lpstr>
      <vt:lpstr>Unit: Pricing, Promotion &amp; Distribution Lesson 1: Pricing</vt:lpstr>
      <vt:lpstr>Lesson 1 – Pricing</vt:lpstr>
      <vt:lpstr>PowerPoint Presentation</vt:lpstr>
      <vt:lpstr>PowerPoint Presentation</vt:lpstr>
      <vt:lpstr>PowerPoint Presentation</vt:lpstr>
      <vt:lpstr>PowerPoint Presentation</vt:lpstr>
      <vt:lpstr>PowerPoint Presentation</vt:lpstr>
      <vt:lpstr>Unit: Pricing, Promotion &amp; Distribution Lesson 2: Promotion</vt:lpstr>
      <vt:lpstr>Lesson 2- Promotion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Unit: Pricing, Promotion &amp; Distribution Lesson 3: Distribution</vt:lpstr>
      <vt:lpstr>Lesson 3- Distribution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2016-02-15T19:25:22Z</dcterms:created>
  <dcterms:modified xsi:type="dcterms:W3CDTF">2018-02-23T14:35:41Z</dcterms:modified>
</cp:coreProperties>
</file>