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317" r:id="rId4"/>
    <p:sldId id="318" r:id="rId5"/>
    <p:sldId id="258" r:id="rId6"/>
    <p:sldId id="259" r:id="rId7"/>
    <p:sldId id="260" r:id="rId8"/>
    <p:sldId id="261" r:id="rId9"/>
    <p:sldId id="296" r:id="rId10"/>
    <p:sldId id="262" r:id="rId11"/>
    <p:sldId id="263" r:id="rId12"/>
    <p:sldId id="264" r:id="rId13"/>
    <p:sldId id="265" r:id="rId14"/>
    <p:sldId id="266" r:id="rId15"/>
    <p:sldId id="267" r:id="rId16"/>
    <p:sldId id="343" r:id="rId17"/>
    <p:sldId id="344" r:id="rId18"/>
    <p:sldId id="268" r:id="rId19"/>
    <p:sldId id="342" r:id="rId20"/>
    <p:sldId id="269" r:id="rId21"/>
    <p:sldId id="270" r:id="rId22"/>
    <p:sldId id="321" r:id="rId23"/>
    <p:sldId id="271" r:id="rId24"/>
    <p:sldId id="345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319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320" r:id="rId49"/>
    <p:sldId id="294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6" r:id="rId66"/>
    <p:sldId id="295" r:id="rId67"/>
  </p:sldIdLst>
  <p:sldSz cx="9144000" cy="6858000" type="screen4x3"/>
  <p:notesSz cx="7010400" cy="92964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E4C"/>
    <a:srgbClr val="706C68"/>
    <a:srgbClr val="D8D8D8"/>
    <a:srgbClr val="FF6600"/>
    <a:srgbClr val="D06902"/>
    <a:srgbClr val="000000"/>
    <a:srgbClr val="B2B2B2"/>
    <a:srgbClr val="DDDDDD"/>
    <a:srgbClr val="8080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1" autoAdjust="0"/>
  </p:normalViewPr>
  <p:slideViewPr>
    <p:cSldViewPr>
      <p:cViewPr varScale="1">
        <p:scale>
          <a:sx n="79" d="100"/>
          <a:sy n="7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8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9538C9-5E0A-4FC4-8E28-C8CFA3C4648E}" type="datetimeFigureOut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D134F7-D419-4149-8379-3B17745E5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0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A3C5F-9EA9-4715-A8CA-A1E36CC960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117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1BBA2-263E-44AE-8BF5-8631274B1E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354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06F11-E8D9-4610-A23C-785CE316B4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7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C1C2F-8A17-4632-B086-2800B0C05A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7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4CD30-1A2F-4A7D-ABC1-127C0389E2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786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97272-8D0E-4018-B60E-15F3850337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70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8841D-7B7A-4A37-BBAA-0D1CFBC28B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2789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2185D-2C4D-4944-A0CE-B2A0DF0E7D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080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26209-AD3E-4D86-882C-7A59744B99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0605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26209-AD3E-4D86-882C-7A59744B99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6772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5B2E8-0B0C-45F1-90B9-79D2C590A8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353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D75A81-D6D0-4AC1-BA6E-442A40D116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780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79CDE-C2E7-41B8-B08A-7C8CF77099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786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31899-4A91-47BA-8B98-7D77ECF813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753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BD781-E1E9-4D09-AF44-C4EB29ABFB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2124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D2DCB-B48A-42DA-AC12-F7DD516E56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8289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3C766-7E03-45C1-95E8-79DCB64580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905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475BA-8858-4164-84CA-52F0EC5FF6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29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07C619-D26B-4CE7-A377-D2FA84562E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67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7CCAE-96C7-4CC3-BDD1-F9250528EF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0563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71D3E-EFEF-4D02-B155-F98357C208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173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638AE0-BBE1-4E1F-B881-6ADD50A9A2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92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E4B37-88BE-40EB-9B2F-F88CA78AD0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833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DC73C-B6B4-4742-91AB-DA56ED83FA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354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88D4B-47EA-40EF-B392-476D80B074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6378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2F649-A2B4-402B-9E84-BE5ABF2843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4378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93D32-E873-40FD-BDC3-11E93E4C1C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8157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B8544-2DE4-4E53-820A-7CB60355D3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6804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25C04-BCD1-4F4A-AEC2-563FE45320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1735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0F95A-2070-422E-AC24-935DD58A0F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614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4ED8E9-3AD1-4294-ACE8-56AB0DD8F3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149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789633-0621-49CB-9596-9C56213E8D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828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F0D8E-1324-449B-B07D-EC127847F4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897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2294B-1267-4862-A02C-9D507E7972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3826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5E5656-DB5B-409B-BA16-F2026CC994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012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D85C5-920B-44CC-AD63-B90124F1A0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0273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DE2FF-F42A-47E3-A363-2A8D164E6F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583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5A7AA-9486-42DB-B9AE-600ACBF811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94690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0FD4B-1DB3-475C-B532-1993B7F46E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3290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15BD8C-9C3A-4811-9CF2-C743631A77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3303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D2D4F-BF38-402C-884A-4204CE6075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93689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573D1-4404-4DF5-8545-69F162F5BB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01034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2ED80-41ED-455F-B152-4945B5A2F8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2464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7C1225-CFC0-4887-8015-3B02FEA33A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79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77435-0322-4946-BF4D-B0E4DFEC22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32640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A1772-AC4B-49AB-8963-8C885B3854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72473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D02B0-597D-4021-B43D-D28B3ADD44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3547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AF0C5-D019-4FB4-B779-C3623A77FE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26832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F95612-99CA-4D25-8EC4-2513706DF8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9305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6E9F0-77D7-405D-A0B1-05CFDE21D9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1900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B9FDE-F98E-4D0A-8FFA-C6A16F9DB0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4607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B2686-8E38-4013-B628-2D676D9C70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66551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F419D-7FA5-4AE6-90FA-8D7F4F5010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61012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5A133-50BB-45B8-BEC8-3ED987DF2D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97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CB362-91EA-415B-8ED9-3A6CD7BD89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231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F0B115-A97F-4F56-AA4F-8517CADD9B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98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319AE-8B19-489B-BF7A-A256292375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822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B5B46-9513-45F1-B108-415314520E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2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003E58-2ED6-4B67-B9C5-7AFDE3926BD2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1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0" descr="CEV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960" y="6543042"/>
            <a:ext cx="1003300" cy="3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543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C003E58-2ED6-4B67-B9C5-7AFDE3926BD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4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1821-2CC4-4CC7-9043-18B5F385B2A2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126E-A0AE-4CDC-B1AF-8B64053155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up the base level of the pyramid</a:t>
            </a:r>
          </a:p>
          <a:p>
            <a:r>
              <a:rPr lang="en-US" dirty="0" smtClean="0"/>
              <a:t>Produce an organization’s goods and services</a:t>
            </a:r>
          </a:p>
          <a:p>
            <a:r>
              <a:rPr lang="en-US" dirty="0" smtClean="0"/>
              <a:t>Generally do not manage or oversee the work of other employees</a:t>
            </a:r>
          </a:p>
          <a:p>
            <a:pPr lvl="1"/>
            <a:r>
              <a:rPr lang="en-US" dirty="0" smtClean="0"/>
              <a:t>examples include:</a:t>
            </a:r>
          </a:p>
          <a:p>
            <a:pPr lvl="2"/>
            <a:r>
              <a:rPr lang="en-US" dirty="0" smtClean="0"/>
              <a:t>salesperson in a retail store</a:t>
            </a:r>
          </a:p>
          <a:p>
            <a:pPr lvl="2"/>
            <a:r>
              <a:rPr lang="en-US" dirty="0" smtClean="0"/>
              <a:t>teller at a bank</a:t>
            </a:r>
          </a:p>
          <a:p>
            <a:pPr lvl="2"/>
            <a:r>
              <a:rPr lang="en-US" dirty="0" smtClean="0"/>
              <a:t>assembly line worker</a:t>
            </a:r>
          </a:p>
          <a:p>
            <a:endParaRPr lang="en-US" dirty="0"/>
          </a:p>
        </p:txBody>
      </p:sp>
      <p:pic>
        <p:nvPicPr>
          <p:cNvPr id="2050" name="Picture 2" descr="C:\Users\skyler.mccleskey\Downloads\shutterstock_429295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3048000" cy="191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part of an organization’s management team</a:t>
            </a:r>
          </a:p>
          <a:p>
            <a:r>
              <a:rPr lang="en-US" dirty="0" smtClean="0"/>
              <a:t>Oversee the work of operative employees</a:t>
            </a:r>
          </a:p>
          <a:p>
            <a:r>
              <a:rPr lang="en-US" dirty="0" smtClean="0"/>
              <a:t>Are considered first-level managers</a:t>
            </a:r>
          </a:p>
          <a:p>
            <a:pPr lvl="1"/>
            <a:r>
              <a:rPr lang="en-US" dirty="0" smtClean="0"/>
              <a:t>examples include:</a:t>
            </a:r>
          </a:p>
          <a:p>
            <a:pPr lvl="2"/>
            <a:r>
              <a:rPr lang="en-US" dirty="0" smtClean="0"/>
              <a:t>assistant manager</a:t>
            </a:r>
          </a:p>
          <a:p>
            <a:pPr lvl="2"/>
            <a:r>
              <a:rPr lang="en-US" dirty="0" smtClean="0"/>
              <a:t>department chair</a:t>
            </a:r>
          </a:p>
          <a:p>
            <a:pPr lvl="2"/>
            <a:r>
              <a:rPr lang="en-US" dirty="0" smtClean="0"/>
              <a:t>head coach</a:t>
            </a:r>
          </a:p>
          <a:p>
            <a:pPr lvl="2"/>
            <a:r>
              <a:rPr lang="en-US" dirty="0" smtClean="0"/>
              <a:t>shift supervisor</a:t>
            </a:r>
          </a:p>
          <a:p>
            <a:endParaRPr lang="en-US" dirty="0"/>
          </a:p>
        </p:txBody>
      </p:sp>
      <p:pic>
        <p:nvPicPr>
          <p:cNvPr id="1026" name="Picture 2" descr="C:\Users\skyler.mccleskey\Downloads\shutterstock_432035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664472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Managers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employees who manage other managers</a:t>
            </a:r>
          </a:p>
          <a:p>
            <a:r>
              <a:rPr lang="en-US" dirty="0" smtClean="0"/>
              <a:t>Are responsible for establishing and achieving the goals of a specific department or region set by top management</a:t>
            </a:r>
          </a:p>
          <a:p>
            <a:pPr lvl="1"/>
            <a:r>
              <a:rPr lang="en-US" dirty="0" smtClean="0"/>
              <a:t>examples include:</a:t>
            </a:r>
          </a:p>
          <a:p>
            <a:pPr lvl="2"/>
            <a:r>
              <a:rPr lang="en-US" dirty="0" smtClean="0"/>
              <a:t>director of marketing</a:t>
            </a:r>
          </a:p>
          <a:p>
            <a:pPr lvl="2"/>
            <a:r>
              <a:rPr lang="en-US" dirty="0" smtClean="0"/>
              <a:t>region manager</a:t>
            </a:r>
          </a:p>
          <a:p>
            <a:pPr lvl="2"/>
            <a:r>
              <a:rPr lang="en-US" dirty="0" smtClean="0"/>
              <a:t>high school principal</a:t>
            </a:r>
          </a:p>
          <a:p>
            <a:pPr lvl="2"/>
            <a:r>
              <a:rPr lang="en-US" dirty="0" smtClean="0"/>
              <a:t>vice president of a department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 an organization’s goals and objectives</a:t>
            </a:r>
          </a:p>
          <a:p>
            <a:r>
              <a:rPr lang="en-US" dirty="0" smtClean="0"/>
              <a:t>Develops methods for achieving goals and objectives</a:t>
            </a:r>
          </a:p>
          <a:p>
            <a:r>
              <a:rPr lang="en-US" dirty="0" smtClean="0"/>
              <a:t>Is the head of the organization</a:t>
            </a:r>
          </a:p>
          <a:p>
            <a:pPr lvl="1"/>
            <a:r>
              <a:rPr lang="en-US" dirty="0" smtClean="0"/>
              <a:t>examples include:</a:t>
            </a:r>
          </a:p>
          <a:p>
            <a:pPr lvl="2"/>
            <a:r>
              <a:rPr lang="en-US" dirty="0" smtClean="0"/>
              <a:t>chief executive officer</a:t>
            </a:r>
          </a:p>
          <a:p>
            <a:pPr lvl="2"/>
            <a:r>
              <a:rPr lang="en-US" dirty="0" smtClean="0"/>
              <a:t>president</a:t>
            </a:r>
          </a:p>
          <a:p>
            <a:pPr lvl="2"/>
            <a:r>
              <a:rPr lang="en-US" dirty="0" smtClean="0"/>
              <a:t>chairman of the board</a:t>
            </a:r>
          </a:p>
          <a:p>
            <a:pPr lvl="2"/>
            <a:r>
              <a:rPr lang="en-US" dirty="0" smtClean="0"/>
              <a:t>senior vice-president</a:t>
            </a:r>
          </a:p>
          <a:p>
            <a:endParaRPr lang="en-US" dirty="0"/>
          </a:p>
        </p:txBody>
      </p:sp>
      <p:pic>
        <p:nvPicPr>
          <p:cNvPr id="2050" name="Picture 2" descr="C:\Users\skyler.mccleskey\Downloads\shutterstock_432696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26889"/>
            <a:ext cx="3768956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Management Process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formed and carried out by upper management positions through this systematic division of individuals</a:t>
            </a:r>
          </a:p>
        </p:txBody>
      </p:sp>
      <p:pic>
        <p:nvPicPr>
          <p:cNvPr id="10" name="Picture 9" descr="triang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95600"/>
            <a:ext cx="4419600" cy="38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Management Process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accomplishing goals and objectives effectively and efficiently </a:t>
            </a:r>
          </a:p>
          <a:p>
            <a:r>
              <a:rPr lang="en-US" dirty="0" smtClean="0"/>
              <a:t>Involves using resources competently  </a:t>
            </a:r>
          </a:p>
          <a:p>
            <a:r>
              <a:rPr lang="en-US" dirty="0" smtClean="0"/>
              <a:t>Always has an end goal of achievement</a:t>
            </a:r>
          </a:p>
          <a:p>
            <a:r>
              <a:rPr lang="en-US" dirty="0" smtClean="0"/>
              <a:t>Is accomplished through a specific organizational structure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Responsibilities of Managers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72200" cy="5105400"/>
          </a:xfrm>
        </p:spPr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 protecting the welfare and interest of the community along with their own company</a:t>
            </a:r>
          </a:p>
          <a:p>
            <a:pPr lvl="1"/>
            <a:r>
              <a:rPr lang="en-US" dirty="0" smtClean="0"/>
              <a:t>responding to the demands of society</a:t>
            </a:r>
          </a:p>
          <a:p>
            <a:pPr lvl="1"/>
            <a:r>
              <a:rPr lang="en-US" dirty="0" smtClean="0"/>
              <a:t>reacting to changes in social demands</a:t>
            </a:r>
            <a:endParaRPr lang="en-US" dirty="0"/>
          </a:p>
        </p:txBody>
      </p:sp>
      <p:pic>
        <p:nvPicPr>
          <p:cNvPr id="3074" name="Picture 2" descr="C:\Users\skyler.mccleskey\Downloads\shutterstock_419840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2033587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8148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Responsibilities </a:t>
            </a:r>
            <a:r>
              <a:rPr lang="en-US" smtClean="0"/>
              <a:t>of Managers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implemented by:</a:t>
            </a:r>
          </a:p>
          <a:p>
            <a:pPr lvl="1"/>
            <a:r>
              <a:rPr lang="en-US" dirty="0" smtClean="0"/>
              <a:t>written commitments</a:t>
            </a:r>
          </a:p>
          <a:p>
            <a:pPr lvl="1"/>
            <a:r>
              <a:rPr lang="en-US" dirty="0" smtClean="0"/>
              <a:t>supportive procedures   </a:t>
            </a:r>
          </a:p>
          <a:p>
            <a:pPr lvl="1"/>
            <a:r>
              <a:rPr lang="en-US" dirty="0" smtClean="0"/>
              <a:t>visible actions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 descr="C:\Users\skyler.mccleskey\Downloads\shutterstock_408239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08285"/>
            <a:ext cx="4377486" cy="2920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3862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 and group jobs based on specific tasks in order to enhance efficiency</a:t>
            </a:r>
          </a:p>
          <a:p>
            <a:r>
              <a:rPr lang="en-US" dirty="0" smtClean="0"/>
              <a:t>Increase the effectiveness of internal communication and reporting</a:t>
            </a:r>
          </a:p>
          <a:p>
            <a:r>
              <a:rPr lang="en-US" dirty="0" smtClean="0"/>
              <a:t>Help with conflict management</a:t>
            </a:r>
          </a:p>
          <a:p>
            <a:r>
              <a:rPr lang="en-US" dirty="0" smtClean="0"/>
              <a:t>Establish a chain of command</a:t>
            </a:r>
          </a:p>
          <a:p>
            <a:r>
              <a:rPr lang="en-US" dirty="0" smtClean="0"/>
              <a:t>Can be formal or informal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designed by: </a:t>
            </a:r>
          </a:p>
          <a:p>
            <a:pPr lvl="1"/>
            <a:r>
              <a:rPr lang="en-US" dirty="0" smtClean="0"/>
              <a:t>communicating consistently </a:t>
            </a:r>
          </a:p>
          <a:p>
            <a:pPr lvl="1"/>
            <a:r>
              <a:rPr lang="en-US" dirty="0" smtClean="0"/>
              <a:t>reinforcing the importance of innovation</a:t>
            </a:r>
          </a:p>
          <a:p>
            <a:pPr lvl="1"/>
            <a:r>
              <a:rPr lang="en-US" dirty="0" smtClean="0"/>
              <a:t>collaborating effectively with employees, departments and groups</a:t>
            </a:r>
          </a:p>
          <a:p>
            <a:pPr lvl="1"/>
            <a:r>
              <a:rPr lang="en-US" dirty="0" smtClean="0"/>
              <a:t>networking with outside organizations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0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obtain knowledge concerning the various organizational structures associated with business.</a:t>
            </a:r>
          </a:p>
          <a:p>
            <a:r>
              <a:rPr lang="en-US" dirty="0" smtClean="0"/>
              <a:t>To gain an understanding of each type of organizational structure.</a:t>
            </a:r>
          </a:p>
          <a:p>
            <a:r>
              <a:rPr lang="en-US" dirty="0" smtClean="0"/>
              <a:t>To learn the advantages and disadvantages of various organizational structures.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Structures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laid-back and undefined</a:t>
            </a:r>
          </a:p>
          <a:p>
            <a:r>
              <a:rPr lang="en-US" dirty="0" smtClean="0"/>
              <a:t>Involve employees completing tasks which may not always fit their job description</a:t>
            </a:r>
          </a:p>
          <a:p>
            <a:r>
              <a:rPr lang="en-US" dirty="0" smtClean="0"/>
              <a:t>Are normally found in smaller businesses with fewer employees</a:t>
            </a:r>
          </a:p>
          <a:p>
            <a:r>
              <a:rPr lang="en-US" dirty="0" smtClean="0"/>
              <a:t>Allow for social interactions and preferences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Structures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clearly defined and organized</a:t>
            </a:r>
          </a:p>
          <a:p>
            <a:r>
              <a:rPr lang="en-US" dirty="0" smtClean="0"/>
              <a:t>Can be found in any business large or small </a:t>
            </a:r>
          </a:p>
          <a:p>
            <a:r>
              <a:rPr lang="en-US" dirty="0" smtClean="0"/>
              <a:t>Can be charted or described visually</a:t>
            </a:r>
          </a:p>
          <a:p>
            <a:r>
              <a:rPr lang="en-US" dirty="0" smtClean="0"/>
              <a:t>Include specific organizational details such as:</a:t>
            </a:r>
          </a:p>
          <a:p>
            <a:pPr lvl="1"/>
            <a:r>
              <a:rPr lang="en-US" dirty="0" smtClean="0"/>
              <a:t>work specialization</a:t>
            </a:r>
          </a:p>
          <a:p>
            <a:pPr lvl="1"/>
            <a:r>
              <a:rPr lang="en-US" dirty="0" smtClean="0"/>
              <a:t>span of control</a:t>
            </a:r>
          </a:p>
          <a:p>
            <a:pPr lvl="1"/>
            <a:r>
              <a:rPr lang="en-US" dirty="0" smtClean="0"/>
              <a:t>chain of command</a:t>
            </a:r>
          </a:p>
          <a:p>
            <a:pPr lvl="1"/>
            <a:r>
              <a:rPr lang="en-US" dirty="0" smtClean="0"/>
              <a:t>authority</a:t>
            </a:r>
          </a:p>
          <a:p>
            <a:endParaRPr lang="en-US" dirty="0" smtClean="0"/>
          </a:p>
        </p:txBody>
      </p:sp>
      <p:pic>
        <p:nvPicPr>
          <p:cNvPr id="6" name="Picture 5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6166421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1731816"/>
            <a:ext cx="3581400" cy="1371600"/>
          </a:xfrm>
          <a:solidFill>
            <a:srgbClr val="524E4C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Organizational Details Affecting Structure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a job is broken down into a number of steps which are each completed by a different individual</a:t>
            </a:r>
          </a:p>
          <a:p>
            <a:pPr lvl="1"/>
            <a:r>
              <a:rPr lang="en-US" dirty="0" smtClean="0"/>
              <a:t>example of work specialization:</a:t>
            </a:r>
          </a:p>
          <a:p>
            <a:pPr lvl="2"/>
            <a:r>
              <a:rPr lang="en-US" dirty="0" smtClean="0"/>
              <a:t>assembly line workers</a:t>
            </a:r>
          </a:p>
          <a:p>
            <a:r>
              <a:rPr lang="en-US" dirty="0" smtClean="0"/>
              <a:t>Requires an individual to complete the same small task over and over again in order to contribute to a final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cause worker boredom, fatigue and stress</a:t>
            </a:r>
          </a:p>
          <a:p>
            <a:r>
              <a:rPr lang="en-US" dirty="0" smtClean="0"/>
              <a:t>Is mainly used by supervisors to design jobs</a:t>
            </a:r>
          </a:p>
          <a:p>
            <a:endParaRPr lang="en-US" dirty="0"/>
          </a:p>
        </p:txBody>
      </p:sp>
      <p:pic>
        <p:nvPicPr>
          <p:cNvPr id="5122" name="Picture 2" descr="C:\Users\skyler.mccleskey\Downloads\shutterstock_431279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69837"/>
            <a:ext cx="5029200" cy="335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1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number of employees a supervisor can direct</a:t>
            </a:r>
          </a:p>
          <a:p>
            <a:r>
              <a:rPr lang="en-US" dirty="0" smtClean="0"/>
              <a:t>Varies from supervisor to supervisor</a:t>
            </a:r>
          </a:p>
          <a:p>
            <a:r>
              <a:rPr lang="en-US" dirty="0" smtClean="0"/>
              <a:t>Is affected by the supervisor’s:</a:t>
            </a:r>
          </a:p>
          <a:p>
            <a:pPr lvl="1"/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skill level</a:t>
            </a:r>
          </a:p>
          <a:p>
            <a:pPr lvl="1"/>
            <a:r>
              <a:rPr lang="en-US" dirty="0" smtClean="0"/>
              <a:t>level of training</a:t>
            </a:r>
          </a:p>
          <a:p>
            <a:r>
              <a:rPr lang="en-US" dirty="0" smtClean="0"/>
              <a:t>Is directly related to:</a:t>
            </a:r>
          </a:p>
          <a:p>
            <a:pPr lvl="1"/>
            <a:r>
              <a:rPr lang="en-US" dirty="0" smtClean="0"/>
              <a:t>the type of job being supervised</a:t>
            </a:r>
          </a:p>
          <a:p>
            <a:pPr lvl="1"/>
            <a:r>
              <a:rPr lang="en-US" dirty="0" smtClean="0"/>
              <a:t>complexity of tasks</a:t>
            </a:r>
          </a:p>
          <a:p>
            <a:pPr lvl="1"/>
            <a:r>
              <a:rPr lang="en-US" dirty="0" smtClean="0"/>
              <a:t>rules and regulations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Command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principle in which an employee should have only one supervisor to whom he or she is responsible</a:t>
            </a:r>
          </a:p>
          <a:p>
            <a:r>
              <a:rPr lang="en-US" dirty="0" smtClean="0"/>
              <a:t>Decreases conflicting demands and priorities</a:t>
            </a:r>
          </a:p>
          <a:p>
            <a:r>
              <a:rPr lang="en-US" dirty="0" smtClean="0"/>
              <a:t>Allows easier allocation of tasks</a:t>
            </a:r>
          </a:p>
          <a:p>
            <a:r>
              <a:rPr lang="en-US" dirty="0" smtClean="0"/>
              <a:t>Is a formal system of employee communication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the rights of a supervisory position to give orders</a:t>
            </a:r>
          </a:p>
          <a:p>
            <a:r>
              <a:rPr lang="en-US" dirty="0" smtClean="0"/>
              <a:t>Relates to one person’s position over another</a:t>
            </a:r>
          </a:p>
          <a:p>
            <a:r>
              <a:rPr lang="en-US" dirty="0" smtClean="0"/>
              <a:t>Can be divided into three types:</a:t>
            </a:r>
          </a:p>
          <a:p>
            <a:pPr lvl="1"/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functional</a:t>
            </a:r>
          </a:p>
          <a:p>
            <a:endParaRPr lang="en-US" dirty="0" smtClean="0"/>
          </a:p>
        </p:txBody>
      </p:sp>
      <p:pic>
        <p:nvPicPr>
          <p:cNvPr id="5" name="Picture 4" descr="shutterstock_7376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038600"/>
            <a:ext cx="4114800" cy="274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Authority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most straightforward form of authority</a:t>
            </a:r>
          </a:p>
          <a:p>
            <a:r>
              <a:rPr lang="en-US" dirty="0" smtClean="0"/>
              <a:t>Gives the supervisor the right to direct the work of his or her employees without consulting others</a:t>
            </a:r>
          </a:p>
          <a:p>
            <a:r>
              <a:rPr lang="en-US" dirty="0" smtClean="0"/>
              <a:t>Is also known as direct 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Authority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line authority</a:t>
            </a:r>
          </a:p>
          <a:p>
            <a:r>
              <a:rPr lang="en-US" dirty="0" smtClean="0"/>
              <a:t>Allows others to advise, service and assist the supervisor if needed</a:t>
            </a:r>
          </a:p>
          <a:p>
            <a:r>
              <a:rPr lang="en-US" dirty="0" smtClean="0"/>
              <a:t>Allows for input and suggestions from additional staff members, but does not guarantee implementation</a:t>
            </a:r>
          </a:p>
          <a:p>
            <a:endParaRPr lang="en-US" dirty="0" smtClean="0"/>
          </a:p>
        </p:txBody>
      </p:sp>
      <p:pic>
        <p:nvPicPr>
          <p:cNvPr id="6146" name="Picture 2" descr="C:\Users\skyler.mccleskey\Downloads\shutterstock_432238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98823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2290763" indent="-460375"/>
            <a:r>
              <a:rPr lang="en-US" dirty="0" smtClean="0"/>
              <a:t>Introduction to Organizational Structures</a:t>
            </a:r>
          </a:p>
          <a:p>
            <a:pPr marL="2290763" indent="-460375"/>
            <a:endParaRPr lang="en-US" dirty="0" smtClean="0"/>
          </a:p>
          <a:p>
            <a:pPr marL="2290763" indent="-460375"/>
            <a:r>
              <a:rPr lang="en-US" dirty="0" smtClean="0"/>
              <a:t>Organizational Details Affecting Structure</a:t>
            </a:r>
          </a:p>
          <a:p>
            <a:pPr marL="2290763" indent="-460375"/>
            <a:endParaRPr lang="en-US" dirty="0" smtClean="0"/>
          </a:p>
          <a:p>
            <a:pPr marL="2290763" indent="-460375"/>
            <a:r>
              <a:rPr lang="en-US" dirty="0" smtClean="0"/>
              <a:t>Ways to Divide Work</a:t>
            </a:r>
          </a:p>
          <a:p>
            <a:pPr marL="2290763" indent="-460375"/>
            <a:endParaRPr lang="en-US" dirty="0" smtClean="0"/>
          </a:p>
          <a:p>
            <a:pPr marL="2290763" indent="-460375"/>
            <a:r>
              <a:rPr lang="en-US" dirty="0" smtClean="0"/>
              <a:t>Basic Business Structures</a:t>
            </a:r>
          </a:p>
        </p:txBody>
      </p:sp>
      <p:sp>
        <p:nvSpPr>
          <p:cNvPr id="5" name="Isosceles Triangle 4">
            <a:hlinkClick r:id="rId2" action="ppaction://hlinksldjump"/>
          </p:cNvPr>
          <p:cNvSpPr/>
          <p:nvPr/>
        </p:nvSpPr>
        <p:spPr>
          <a:xfrm>
            <a:off x="2133600" y="1918851"/>
            <a:ext cx="609600" cy="457200"/>
          </a:xfrm>
          <a:prstGeom prst="triangle">
            <a:avLst/>
          </a:prstGeom>
          <a:solidFill>
            <a:srgbClr val="D8D8D8"/>
          </a:solidFill>
          <a:ln>
            <a:solidFill>
              <a:srgbClr val="706C68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sosceles Triangle 5">
            <a:hlinkClick r:id="rId3" action="ppaction://hlinksldjump"/>
          </p:cNvPr>
          <p:cNvSpPr/>
          <p:nvPr/>
        </p:nvSpPr>
        <p:spPr>
          <a:xfrm>
            <a:off x="2133600" y="3378196"/>
            <a:ext cx="609600" cy="457200"/>
          </a:xfrm>
          <a:prstGeom prst="triangle">
            <a:avLst/>
          </a:prstGeom>
          <a:solidFill>
            <a:srgbClr val="D8D8D8"/>
          </a:solidFill>
          <a:ln>
            <a:solidFill>
              <a:srgbClr val="706C68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sosceles Triangle 6">
            <a:hlinkClick r:id="rId4" action="ppaction://hlinksldjump"/>
          </p:cNvPr>
          <p:cNvSpPr/>
          <p:nvPr/>
        </p:nvSpPr>
        <p:spPr>
          <a:xfrm>
            <a:off x="2133600" y="4839856"/>
            <a:ext cx="609600" cy="457200"/>
          </a:xfrm>
          <a:prstGeom prst="triangle">
            <a:avLst/>
          </a:prstGeom>
          <a:solidFill>
            <a:srgbClr val="D8D8D8"/>
          </a:solidFill>
          <a:ln>
            <a:solidFill>
              <a:srgbClr val="706C68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sosceles Triangle 7">
            <a:hlinkClick r:id="rId5" action="ppaction://hlinksldjump"/>
          </p:cNvPr>
          <p:cNvSpPr/>
          <p:nvPr/>
        </p:nvSpPr>
        <p:spPr>
          <a:xfrm>
            <a:off x="2133600" y="5811984"/>
            <a:ext cx="609600" cy="457200"/>
          </a:xfrm>
          <a:prstGeom prst="triangle">
            <a:avLst/>
          </a:prstGeom>
          <a:solidFill>
            <a:srgbClr val="D8D8D8"/>
          </a:solidFill>
          <a:ln>
            <a:solidFill>
              <a:srgbClr val="706C68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Signifies the rights over individuals outside of an individual’s specific division</a:t>
            </a:r>
          </a:p>
          <a:p>
            <a:r>
              <a:rPr lang="en-US" dirty="0" smtClean="0"/>
              <a:t>Breaks the chain of command</a:t>
            </a:r>
          </a:p>
          <a:p>
            <a:r>
              <a:rPr lang="en-US" dirty="0" smtClean="0"/>
              <a:t>Can create greater efficiency by allowing specialization of skills and improved coordination </a:t>
            </a:r>
          </a:p>
          <a:p>
            <a:r>
              <a:rPr lang="en-US" dirty="0" smtClean="0"/>
              <a:t>Has a major problem with overlapping authority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Authority Works</a:t>
            </a:r>
            <a:endParaRPr lang="en-US" dirty="0"/>
          </a:p>
        </p:txBody>
      </p:sp>
      <p:grpSp>
        <p:nvGrpSpPr>
          <p:cNvPr id="26628" name="Group 73"/>
          <p:cNvGrpSpPr>
            <a:grpSpLocks/>
          </p:cNvGrpSpPr>
          <p:nvPr/>
        </p:nvGrpSpPr>
        <p:grpSpPr bwMode="auto">
          <a:xfrm>
            <a:off x="800967" y="1676400"/>
            <a:ext cx="7553325" cy="4495800"/>
            <a:chOff x="96" y="1392"/>
            <a:chExt cx="5680" cy="2832"/>
          </a:xfrm>
        </p:grpSpPr>
        <p:sp>
          <p:nvSpPr>
            <p:cNvPr id="26629" name="Line 23"/>
            <p:cNvSpPr>
              <a:spLocks noChangeShapeType="1"/>
            </p:cNvSpPr>
            <p:nvPr/>
          </p:nvSpPr>
          <p:spPr bwMode="auto">
            <a:xfrm>
              <a:off x="2905" y="1471"/>
              <a:ext cx="0" cy="6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303" y="1392"/>
              <a:ext cx="1169" cy="367"/>
            </a:xfrm>
            <a:prstGeom prst="flowChartProcess">
              <a:avLst/>
            </a:prstGeom>
            <a:solidFill>
              <a:schemeClr val="tx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President</a:t>
              </a: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2391" y="2081"/>
              <a:ext cx="1074" cy="36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Director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Operations</a:t>
              </a:r>
            </a:p>
          </p:txBody>
        </p:sp>
        <p:sp>
          <p:nvSpPr>
            <p:cNvPr id="26632" name="Line 29"/>
            <p:cNvSpPr>
              <a:spLocks noChangeShapeType="1"/>
            </p:cNvSpPr>
            <p:nvPr/>
          </p:nvSpPr>
          <p:spPr bwMode="auto">
            <a:xfrm>
              <a:off x="849" y="2000"/>
              <a:ext cx="406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33" name="Line 30"/>
            <p:cNvSpPr>
              <a:spLocks noChangeShapeType="1"/>
            </p:cNvSpPr>
            <p:nvPr/>
          </p:nvSpPr>
          <p:spPr bwMode="auto">
            <a:xfrm>
              <a:off x="849" y="2000"/>
              <a:ext cx="0" cy="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34" name="Line 31"/>
            <p:cNvSpPr>
              <a:spLocks noChangeShapeType="1"/>
            </p:cNvSpPr>
            <p:nvPr/>
          </p:nvSpPr>
          <p:spPr bwMode="auto">
            <a:xfrm>
              <a:off x="4914" y="2000"/>
              <a:ext cx="0" cy="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>
              <a:off x="192" y="2081"/>
              <a:ext cx="1451" cy="367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Director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Human Resources</a:t>
              </a:r>
            </a:p>
          </p:txBody>
        </p:sp>
        <p:sp>
          <p:nvSpPr>
            <p:cNvPr id="13" name="AutoShape 34"/>
            <p:cNvSpPr>
              <a:spLocks noChangeArrowheads="1"/>
            </p:cNvSpPr>
            <p:nvPr/>
          </p:nvSpPr>
          <p:spPr bwMode="auto">
            <a:xfrm>
              <a:off x="4353" y="2081"/>
              <a:ext cx="1214" cy="367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Other Directors</a:t>
              </a:r>
            </a:p>
          </p:txBody>
        </p:sp>
        <p:sp>
          <p:nvSpPr>
            <p:cNvPr id="26637" name="Line 37"/>
            <p:cNvSpPr>
              <a:spLocks noChangeShapeType="1"/>
            </p:cNvSpPr>
            <p:nvPr/>
          </p:nvSpPr>
          <p:spPr bwMode="auto">
            <a:xfrm>
              <a:off x="2928" y="2448"/>
              <a:ext cx="0" cy="3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38" name="Line 38"/>
            <p:cNvSpPr>
              <a:spLocks noChangeShapeType="1"/>
            </p:cNvSpPr>
            <p:nvPr/>
          </p:nvSpPr>
          <p:spPr bwMode="auto">
            <a:xfrm>
              <a:off x="1392" y="2784"/>
              <a:ext cx="29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39" name="Line 39"/>
            <p:cNvSpPr>
              <a:spLocks noChangeShapeType="1"/>
            </p:cNvSpPr>
            <p:nvPr/>
          </p:nvSpPr>
          <p:spPr bwMode="auto">
            <a:xfrm>
              <a:off x="1392" y="2784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40" name="Line 40"/>
            <p:cNvSpPr>
              <a:spLocks noChangeShapeType="1"/>
            </p:cNvSpPr>
            <p:nvPr/>
          </p:nvSpPr>
          <p:spPr bwMode="auto">
            <a:xfrm>
              <a:off x="4369" y="2784"/>
              <a:ext cx="0" cy="9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AutoShape 41"/>
            <p:cNvSpPr>
              <a:spLocks noChangeArrowheads="1"/>
            </p:cNvSpPr>
            <p:nvPr/>
          </p:nvSpPr>
          <p:spPr bwMode="auto">
            <a:xfrm>
              <a:off x="720" y="2880"/>
              <a:ext cx="1382" cy="336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Division 1 Manager</a:t>
              </a:r>
            </a:p>
          </p:txBody>
        </p:sp>
        <p:sp>
          <p:nvSpPr>
            <p:cNvPr id="19" name="AutoShape 43"/>
            <p:cNvSpPr>
              <a:spLocks noChangeArrowheads="1"/>
            </p:cNvSpPr>
            <p:nvPr/>
          </p:nvSpPr>
          <p:spPr bwMode="auto">
            <a:xfrm>
              <a:off x="3744" y="2880"/>
              <a:ext cx="1392" cy="336"/>
            </a:xfrm>
            <a:prstGeom prst="flowChartProcess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Division 2 Manager</a:t>
              </a:r>
            </a:p>
          </p:txBody>
        </p:sp>
        <p:sp>
          <p:nvSpPr>
            <p:cNvPr id="26643" name="Line 45"/>
            <p:cNvSpPr>
              <a:spLocks noChangeShapeType="1"/>
            </p:cNvSpPr>
            <p:nvPr/>
          </p:nvSpPr>
          <p:spPr bwMode="auto">
            <a:xfrm>
              <a:off x="1392" y="3216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44" name="Line 46"/>
            <p:cNvSpPr>
              <a:spLocks noChangeShapeType="1"/>
            </p:cNvSpPr>
            <p:nvPr/>
          </p:nvSpPr>
          <p:spPr bwMode="auto">
            <a:xfrm>
              <a:off x="4369" y="3216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45" name="Line 47"/>
            <p:cNvSpPr>
              <a:spLocks noChangeShapeType="1"/>
            </p:cNvSpPr>
            <p:nvPr/>
          </p:nvSpPr>
          <p:spPr bwMode="auto">
            <a:xfrm>
              <a:off x="480" y="3552"/>
              <a:ext cx="196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58" name="Line 48"/>
            <p:cNvSpPr>
              <a:spLocks noChangeShapeType="1"/>
            </p:cNvSpPr>
            <p:nvPr/>
          </p:nvSpPr>
          <p:spPr bwMode="auto">
            <a:xfrm>
              <a:off x="480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47" name="Line 49"/>
            <p:cNvSpPr>
              <a:spLocks noChangeShapeType="1"/>
            </p:cNvSpPr>
            <p:nvPr/>
          </p:nvSpPr>
          <p:spPr bwMode="auto">
            <a:xfrm>
              <a:off x="2448" y="3552"/>
              <a:ext cx="0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96" y="3696"/>
              <a:ext cx="860" cy="5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Supervisor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Human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Resources</a:t>
              </a:r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1008" y="3696"/>
              <a:ext cx="864" cy="5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Supervisor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Operations</a:t>
              </a:r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1968" y="3696"/>
              <a:ext cx="864" cy="5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Other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Supervisors</a:t>
              </a:r>
            </a:p>
          </p:txBody>
        </p:sp>
        <p:sp>
          <p:nvSpPr>
            <p:cNvPr id="26651" name="Line 56"/>
            <p:cNvSpPr>
              <a:spLocks noChangeShapeType="1"/>
            </p:cNvSpPr>
            <p:nvPr/>
          </p:nvSpPr>
          <p:spPr bwMode="auto">
            <a:xfrm>
              <a:off x="3312" y="3552"/>
              <a:ext cx="21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52" name="Line 57"/>
            <p:cNvSpPr>
              <a:spLocks noChangeShapeType="1"/>
            </p:cNvSpPr>
            <p:nvPr/>
          </p:nvSpPr>
          <p:spPr bwMode="auto">
            <a:xfrm>
              <a:off x="3312" y="3552"/>
              <a:ext cx="0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671" name="Line 58"/>
            <p:cNvSpPr>
              <a:spLocks noChangeShapeType="1"/>
            </p:cNvSpPr>
            <p:nvPr/>
          </p:nvSpPr>
          <p:spPr bwMode="auto">
            <a:xfrm>
              <a:off x="5424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2925" y="3696"/>
              <a:ext cx="864" cy="5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Supervisor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Human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Resources</a:t>
              </a:r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3885" y="3696"/>
              <a:ext cx="859" cy="5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Supervisor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Operations</a:t>
              </a:r>
            </a:p>
          </p:txBody>
        </p:sp>
        <p:sp>
          <p:nvSpPr>
            <p:cNvPr id="33" name="Rectangle 61"/>
            <p:cNvSpPr>
              <a:spLocks noChangeArrowheads="1"/>
            </p:cNvSpPr>
            <p:nvPr/>
          </p:nvSpPr>
          <p:spPr bwMode="auto">
            <a:xfrm>
              <a:off x="4797" y="3696"/>
              <a:ext cx="979" cy="5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Other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Supervisors</a:t>
              </a:r>
            </a:p>
          </p:txBody>
        </p:sp>
        <p:sp>
          <p:nvSpPr>
            <p:cNvPr id="26681" name="Line 63"/>
            <p:cNvSpPr>
              <a:spLocks noChangeShapeType="1"/>
            </p:cNvSpPr>
            <p:nvPr/>
          </p:nvSpPr>
          <p:spPr bwMode="auto">
            <a:xfrm flipH="1">
              <a:off x="480" y="2448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82" name="Line 65"/>
            <p:cNvSpPr>
              <a:spLocks noChangeShapeType="1"/>
            </p:cNvSpPr>
            <p:nvPr/>
          </p:nvSpPr>
          <p:spPr bwMode="auto">
            <a:xfrm>
              <a:off x="1488" y="2448"/>
              <a:ext cx="1824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83" name="Line 66"/>
            <p:cNvSpPr>
              <a:spLocks noChangeShapeType="1"/>
            </p:cNvSpPr>
            <p:nvPr/>
          </p:nvSpPr>
          <p:spPr bwMode="auto">
            <a:xfrm flipH="1">
              <a:off x="2448" y="2448"/>
              <a:ext cx="192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84" name="Line 67"/>
            <p:cNvSpPr>
              <a:spLocks noChangeShapeType="1"/>
            </p:cNvSpPr>
            <p:nvPr/>
          </p:nvSpPr>
          <p:spPr bwMode="auto">
            <a:xfrm flipH="1">
              <a:off x="5424" y="2448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7" name="Picture 36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6144768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3817" y="1743364"/>
            <a:ext cx="4114800" cy="538163"/>
          </a:xfrm>
          <a:solidFill>
            <a:srgbClr val="524E4C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Ways to Divide Work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Decisions are Made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Centralization and decentralization</a:t>
            </a:r>
          </a:p>
          <a:p>
            <a:pPr lvl="1"/>
            <a:r>
              <a:rPr lang="en-US" dirty="0" smtClean="0"/>
              <a:t>refer to the degree which decision-making authority is released to lower levels in the organization</a:t>
            </a:r>
          </a:p>
        </p:txBody>
      </p:sp>
      <p:pic>
        <p:nvPicPr>
          <p:cNvPr id="7170" name="Picture 2" descr="C:\Users\skyler.mccleskey\Downloads\shutterstock_43286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3733800" cy="3409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Centralization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only a select few people at the top of an organization make decisions</a:t>
            </a:r>
          </a:p>
          <a:p>
            <a:r>
              <a:rPr lang="en-US" dirty="0" smtClean="0"/>
              <a:t>Requires additional time and research in order to present to top management</a:t>
            </a:r>
          </a:p>
          <a:p>
            <a:r>
              <a:rPr lang="en-US" dirty="0" smtClean="0"/>
              <a:t>Can result in uniformity of procedures</a:t>
            </a:r>
          </a:p>
          <a:p>
            <a:r>
              <a:rPr lang="en-US" dirty="0" smtClean="0"/>
              <a:t>Is a top-down approach to making business decisions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decisions are made by the individuals who are the closest to the problem</a:t>
            </a:r>
          </a:p>
          <a:p>
            <a:r>
              <a:rPr lang="en-US" dirty="0" smtClean="0"/>
              <a:t>Is more conducive to making changes in a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Departmentalization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grouping of individuals into departments based on:</a:t>
            </a:r>
          </a:p>
          <a:p>
            <a:pPr lvl="1"/>
            <a:r>
              <a:rPr lang="en-US" dirty="0" smtClean="0"/>
              <a:t>work functions </a:t>
            </a:r>
          </a:p>
          <a:p>
            <a:pPr lvl="1"/>
            <a:r>
              <a:rPr lang="en-US" dirty="0" smtClean="0"/>
              <a:t>product or service </a:t>
            </a:r>
          </a:p>
          <a:p>
            <a:pPr lvl="1"/>
            <a:r>
              <a:rPr lang="en-US" dirty="0" smtClean="0"/>
              <a:t>target market</a:t>
            </a:r>
          </a:p>
          <a:p>
            <a:pPr lvl="1"/>
            <a:r>
              <a:rPr lang="en-US" dirty="0" smtClean="0"/>
              <a:t>geographic territory</a:t>
            </a:r>
          </a:p>
          <a:p>
            <a:pPr lvl="1"/>
            <a:r>
              <a:rPr lang="en-US" dirty="0" smtClean="0"/>
              <a:t>process used to create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products</a:t>
            </a:r>
          </a:p>
          <a:p>
            <a:endParaRPr lang="en-US" dirty="0" smtClean="0"/>
          </a:p>
        </p:txBody>
      </p:sp>
      <p:pic>
        <p:nvPicPr>
          <p:cNvPr id="8194" name="Picture 2" descr="C:\Users\skyler.mccleskey\Downloads\shutterstock_432397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6052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Departmentalization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activities with similar functions by units or departments</a:t>
            </a:r>
          </a:p>
          <a:p>
            <a:r>
              <a:rPr lang="en-US" dirty="0" smtClean="0"/>
              <a:t>Can be used in all types of organizations</a:t>
            </a:r>
          </a:p>
          <a:p>
            <a:r>
              <a:rPr lang="en-US" dirty="0" smtClean="0"/>
              <a:t>Reflects the purpose of the company</a:t>
            </a:r>
          </a:p>
          <a:p>
            <a:pPr lvl="1"/>
            <a:r>
              <a:rPr lang="en-US" dirty="0" smtClean="0"/>
              <a:t>examples include:</a:t>
            </a:r>
          </a:p>
          <a:p>
            <a:pPr lvl="2"/>
            <a:r>
              <a:rPr lang="en-US" dirty="0" smtClean="0"/>
              <a:t>accounting department</a:t>
            </a:r>
          </a:p>
          <a:p>
            <a:pPr lvl="2"/>
            <a:r>
              <a:rPr lang="en-US" dirty="0" smtClean="0"/>
              <a:t>marketing department</a:t>
            </a:r>
          </a:p>
          <a:p>
            <a:pPr lvl="2"/>
            <a:r>
              <a:rPr lang="en-US" dirty="0" smtClean="0"/>
              <a:t>human resources department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Functional Departmentalization Example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2772" name="Group 19"/>
          <p:cNvGrpSpPr>
            <a:grpSpLocks/>
          </p:cNvGrpSpPr>
          <p:nvPr/>
        </p:nvGrpSpPr>
        <p:grpSpPr bwMode="auto">
          <a:xfrm>
            <a:off x="914400" y="1676400"/>
            <a:ext cx="7315200" cy="4572000"/>
            <a:chOff x="48" y="864"/>
            <a:chExt cx="5472" cy="1632"/>
          </a:xfrm>
        </p:grpSpPr>
        <p:sp>
          <p:nvSpPr>
            <p:cNvPr id="32773" name="Line 7"/>
            <p:cNvSpPr>
              <a:spLocks noChangeShapeType="1"/>
            </p:cNvSpPr>
            <p:nvPr/>
          </p:nvSpPr>
          <p:spPr bwMode="auto">
            <a:xfrm>
              <a:off x="2736" y="1296"/>
              <a:ext cx="0" cy="6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774" name="Line 8"/>
            <p:cNvSpPr>
              <a:spLocks noChangeShapeType="1"/>
            </p:cNvSpPr>
            <p:nvPr/>
          </p:nvSpPr>
          <p:spPr bwMode="auto">
            <a:xfrm>
              <a:off x="384" y="1680"/>
              <a:ext cx="47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775" name="Line 9"/>
            <p:cNvSpPr>
              <a:spLocks noChangeShapeType="1"/>
            </p:cNvSpPr>
            <p:nvPr/>
          </p:nvSpPr>
          <p:spPr bwMode="auto">
            <a:xfrm>
              <a:off x="384" y="1680"/>
              <a:ext cx="0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776" name="Line 10"/>
            <p:cNvSpPr>
              <a:spLocks noChangeShapeType="1"/>
            </p:cNvSpPr>
            <p:nvPr/>
          </p:nvSpPr>
          <p:spPr bwMode="auto">
            <a:xfrm>
              <a:off x="1583" y="1680"/>
              <a:ext cx="0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777" name="Line 11"/>
            <p:cNvSpPr>
              <a:spLocks noChangeShapeType="1"/>
            </p:cNvSpPr>
            <p:nvPr/>
          </p:nvSpPr>
          <p:spPr bwMode="auto">
            <a:xfrm>
              <a:off x="3888" y="1680"/>
              <a:ext cx="0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778" name="Line 12"/>
            <p:cNvSpPr>
              <a:spLocks noChangeShapeType="1"/>
            </p:cNvSpPr>
            <p:nvPr/>
          </p:nvSpPr>
          <p:spPr bwMode="auto">
            <a:xfrm>
              <a:off x="5088" y="1680"/>
              <a:ext cx="0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48" y="1968"/>
              <a:ext cx="960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Purchasing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Manager</a:t>
              </a: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161" y="864"/>
              <a:ext cx="1152" cy="432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Business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Manager</a:t>
              </a: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104" y="1968"/>
              <a:ext cx="1008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Accounting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Manager</a:t>
              </a: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208" y="1968"/>
              <a:ext cx="1104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Human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Resources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Manager</a:t>
              </a: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407" y="1968"/>
              <a:ext cx="1007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Systems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Manager</a:t>
              </a: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4512" y="1968"/>
              <a:ext cx="1008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Manager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Departmentalization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Divides the organization by the products or services it produces and then subdivides each department by its function</a:t>
            </a:r>
          </a:p>
          <a:p>
            <a:r>
              <a:rPr lang="en-US" dirty="0" smtClean="0"/>
              <a:t>Works well for companies with multiple product lines such as:</a:t>
            </a:r>
          </a:p>
          <a:p>
            <a:pPr lvl="1"/>
            <a:r>
              <a:rPr lang="en-US" dirty="0" smtClean="0"/>
              <a:t>men’s wear</a:t>
            </a:r>
          </a:p>
          <a:p>
            <a:pPr lvl="1"/>
            <a:r>
              <a:rPr lang="en-US" dirty="0" smtClean="0"/>
              <a:t>women’s wear</a:t>
            </a:r>
          </a:p>
          <a:p>
            <a:pPr lvl="1"/>
            <a:r>
              <a:rPr lang="en-US" dirty="0" smtClean="0"/>
              <a:t>accessories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1752600"/>
            <a:ext cx="3657600" cy="1295400"/>
          </a:xfrm>
          <a:solidFill>
            <a:srgbClr val="524E4C"/>
          </a:solidFill>
        </p:spPr>
        <p:txBody>
          <a:bodyPr>
            <a:normAutofit fontScale="90000"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Introduction to Organizational Structures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Picture 4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6144768"/>
            <a:ext cx="950976" cy="71323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724236" y="5943600"/>
            <a:ext cx="16002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228436" y="5943600"/>
            <a:ext cx="16002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24236" y="5486400"/>
            <a:ext cx="2209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228436" y="5486400"/>
            <a:ext cx="22098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724236" y="4495800"/>
            <a:ext cx="1143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724236" y="5029200"/>
            <a:ext cx="23622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28436" y="5029200"/>
            <a:ext cx="23622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228436" y="4495800"/>
            <a:ext cx="11430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Departmentalization Example</a:t>
            </a:r>
            <a:endParaRPr lang="en-US" dirty="0"/>
          </a:p>
        </p:txBody>
      </p:sp>
      <p:grpSp>
        <p:nvGrpSpPr>
          <p:cNvPr id="34820" name="Group 64"/>
          <p:cNvGrpSpPr>
            <a:grpSpLocks noGrp="1"/>
          </p:cNvGrpSpPr>
          <p:nvPr/>
        </p:nvGrpSpPr>
        <p:grpSpPr bwMode="auto">
          <a:xfrm>
            <a:off x="847436" y="1722438"/>
            <a:ext cx="7467600" cy="4543425"/>
            <a:chOff x="384" y="864"/>
            <a:chExt cx="5472" cy="2988"/>
          </a:xfrm>
        </p:grpSpPr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38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912" y="1680"/>
              <a:ext cx="3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823" name="Line 10"/>
            <p:cNvSpPr>
              <a:spLocks noChangeShapeType="1"/>
            </p:cNvSpPr>
            <p:nvPr/>
          </p:nvSpPr>
          <p:spPr bwMode="auto">
            <a:xfrm>
              <a:off x="4224" y="1680"/>
              <a:ext cx="0" cy="28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016" y="864"/>
              <a:ext cx="1152" cy="432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President</a:t>
              </a:r>
            </a:p>
          </p:txBody>
        </p:sp>
        <p:sp>
          <p:nvSpPr>
            <p:cNvPr id="34825" name="Line 17"/>
            <p:cNvSpPr>
              <a:spLocks noChangeShapeType="1"/>
            </p:cNvSpPr>
            <p:nvPr/>
          </p:nvSpPr>
          <p:spPr bwMode="auto">
            <a:xfrm>
              <a:off x="912" y="1680"/>
              <a:ext cx="0" cy="28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828" name="AutoShape 23"/>
            <p:cNvSpPr>
              <a:spLocks noChangeArrowheads="1"/>
            </p:cNvSpPr>
            <p:nvPr/>
          </p:nvSpPr>
          <p:spPr bwMode="auto">
            <a:xfrm>
              <a:off x="432" y="2784"/>
              <a:ext cx="1248" cy="240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4829" name="Group 61"/>
            <p:cNvGrpSpPr>
              <a:grpSpLocks/>
            </p:cNvGrpSpPr>
            <p:nvPr/>
          </p:nvGrpSpPr>
          <p:grpSpPr bwMode="auto">
            <a:xfrm>
              <a:off x="384" y="1968"/>
              <a:ext cx="2200" cy="1884"/>
              <a:chOff x="96" y="1968"/>
              <a:chExt cx="2467" cy="1884"/>
            </a:xfrm>
          </p:grpSpPr>
          <p:sp>
            <p:nvSpPr>
              <p:cNvPr id="26" name="AutoShape 15"/>
              <p:cNvSpPr>
                <a:spLocks noChangeArrowheads="1"/>
              </p:cNvSpPr>
              <p:nvPr/>
            </p:nvSpPr>
            <p:spPr bwMode="auto">
              <a:xfrm>
                <a:off x="96" y="1968"/>
                <a:ext cx="1378" cy="528"/>
              </a:xfrm>
              <a:prstGeom prst="flowChartProcess">
                <a:avLst/>
              </a:prstGeom>
              <a:solidFill>
                <a:schemeClr val="accent4">
                  <a:lumMod val="7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Vice President,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Women’s Wear</a:t>
                </a:r>
              </a:p>
            </p:txBody>
          </p:sp>
          <p:grpSp>
            <p:nvGrpSpPr>
              <p:cNvPr id="34847" name="Group 40"/>
              <p:cNvGrpSpPr>
                <a:grpSpLocks/>
              </p:cNvGrpSpPr>
              <p:nvPr/>
            </p:nvGrpSpPr>
            <p:grpSpPr bwMode="auto">
              <a:xfrm>
                <a:off x="96" y="2496"/>
                <a:ext cx="2467" cy="1356"/>
                <a:chOff x="96" y="2496"/>
                <a:chExt cx="2467" cy="1356"/>
              </a:xfrm>
            </p:grpSpPr>
            <p:sp>
              <p:nvSpPr>
                <p:cNvPr id="34842" name="Line 19"/>
                <p:cNvSpPr>
                  <a:spLocks noChangeShapeType="1"/>
                </p:cNvSpPr>
                <p:nvPr/>
              </p:nvSpPr>
              <p:spPr bwMode="auto">
                <a:xfrm>
                  <a:off x="96" y="2496"/>
                  <a:ext cx="0" cy="1249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" name="Line 20"/>
                <p:cNvSpPr>
                  <a:spLocks noChangeShapeType="1"/>
                </p:cNvSpPr>
                <p:nvPr/>
              </p:nvSpPr>
              <p:spPr bwMode="auto">
                <a:xfrm>
                  <a:off x="96" y="2784"/>
                  <a:ext cx="33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844" name="Line 21"/>
                <p:cNvSpPr>
                  <a:spLocks noChangeShapeType="1"/>
                </p:cNvSpPr>
                <p:nvPr/>
              </p:nvSpPr>
              <p:spPr bwMode="auto">
                <a:xfrm>
                  <a:off x="96" y="3120"/>
                  <a:ext cx="33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845" name="Line 22"/>
                <p:cNvSpPr>
                  <a:spLocks noChangeShapeType="1"/>
                </p:cNvSpPr>
                <p:nvPr/>
              </p:nvSpPr>
              <p:spPr bwMode="auto">
                <a:xfrm>
                  <a:off x="96" y="3456"/>
                  <a:ext cx="33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85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4" y="2638"/>
                  <a:ext cx="1152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cs typeface="Arial" charset="0"/>
                    </a:rPr>
                    <a:t>Marketing</a:t>
                  </a:r>
                </a:p>
              </p:txBody>
            </p:sp>
            <p:sp>
              <p:nvSpPr>
                <p:cNvPr id="3485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09" y="2989"/>
                  <a:ext cx="2154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cs typeface="Arial" charset="0"/>
                    </a:rPr>
                    <a:t>Planning </a:t>
                  </a:r>
                  <a:r>
                    <a:rPr lang="en-US" dirty="0" smtClean="0">
                      <a:cs typeface="Arial" charset="0"/>
                    </a:rPr>
                    <a:t>&amp; Economics</a:t>
                  </a: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3485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4" y="3321"/>
                  <a:ext cx="1920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cs typeface="Arial" charset="0"/>
                    </a:rPr>
                    <a:t>Supply &amp; Distribution</a:t>
                  </a:r>
                </a:p>
              </p:txBody>
            </p:sp>
            <p:sp>
              <p:nvSpPr>
                <p:cNvPr id="34849" name="Line 29"/>
                <p:cNvSpPr>
                  <a:spLocks noChangeShapeType="1"/>
                </p:cNvSpPr>
                <p:nvPr/>
              </p:nvSpPr>
              <p:spPr bwMode="auto">
                <a:xfrm>
                  <a:off x="96" y="3744"/>
                  <a:ext cx="33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85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84" y="3609"/>
                  <a:ext cx="1920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cs typeface="Arial" charset="0"/>
                    </a:rPr>
                    <a:t>Manufacturing</a:t>
                  </a:r>
                </a:p>
              </p:txBody>
            </p:sp>
          </p:grpSp>
        </p:grpSp>
        <p:grpSp>
          <p:nvGrpSpPr>
            <p:cNvPr id="34830" name="Group 62"/>
            <p:cNvGrpSpPr>
              <a:grpSpLocks/>
            </p:cNvGrpSpPr>
            <p:nvPr/>
          </p:nvGrpSpPr>
          <p:grpSpPr bwMode="auto">
            <a:xfrm>
              <a:off x="3567" y="1968"/>
              <a:ext cx="2289" cy="1884"/>
              <a:chOff x="2223" y="1968"/>
              <a:chExt cx="2289" cy="1884"/>
            </a:xfrm>
          </p:grpSpPr>
          <p:sp>
            <p:nvSpPr>
              <p:cNvPr id="15" name="AutoShape 14"/>
              <p:cNvSpPr>
                <a:spLocks noChangeArrowheads="1"/>
              </p:cNvSpPr>
              <p:nvPr/>
            </p:nvSpPr>
            <p:spPr bwMode="auto">
              <a:xfrm>
                <a:off x="2223" y="1968"/>
                <a:ext cx="1185" cy="528"/>
              </a:xfrm>
              <a:prstGeom prst="flowChartProcess">
                <a:avLst/>
              </a:prstGeom>
              <a:solidFill>
                <a:schemeClr val="accent4">
                  <a:lumMod val="75000"/>
                </a:schemeClr>
              </a:soli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Vice President,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Men’s Wear</a:t>
                </a:r>
              </a:p>
            </p:txBody>
          </p:sp>
          <p:grpSp>
            <p:nvGrpSpPr>
              <p:cNvPr id="34834" name="Group 51"/>
              <p:cNvGrpSpPr>
                <a:grpSpLocks/>
              </p:cNvGrpSpPr>
              <p:nvPr/>
            </p:nvGrpSpPr>
            <p:grpSpPr bwMode="auto">
              <a:xfrm>
                <a:off x="2304" y="2496"/>
                <a:ext cx="2208" cy="1356"/>
                <a:chOff x="96" y="2496"/>
                <a:chExt cx="2208" cy="1356"/>
              </a:xfrm>
            </p:grpSpPr>
            <p:sp>
              <p:nvSpPr>
                <p:cNvPr id="34831" name="Line 52"/>
                <p:cNvSpPr>
                  <a:spLocks noChangeShapeType="1"/>
                </p:cNvSpPr>
                <p:nvPr/>
              </p:nvSpPr>
              <p:spPr bwMode="auto">
                <a:xfrm>
                  <a:off x="96" y="2496"/>
                  <a:ext cx="0" cy="1249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832" name="Line 53"/>
                <p:cNvSpPr>
                  <a:spLocks noChangeShapeType="1"/>
                </p:cNvSpPr>
                <p:nvPr/>
              </p:nvSpPr>
              <p:spPr bwMode="auto">
                <a:xfrm>
                  <a:off x="96" y="2784"/>
                  <a:ext cx="336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833" name="Line 54"/>
                <p:cNvSpPr>
                  <a:spLocks noChangeShapeType="1"/>
                </p:cNvSpPr>
                <p:nvPr/>
              </p:nvSpPr>
              <p:spPr bwMode="auto">
                <a:xfrm>
                  <a:off x="96" y="3120"/>
                  <a:ext cx="336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" name="Line 55"/>
                <p:cNvSpPr>
                  <a:spLocks noChangeShapeType="1"/>
                </p:cNvSpPr>
                <p:nvPr/>
              </p:nvSpPr>
              <p:spPr bwMode="auto">
                <a:xfrm>
                  <a:off x="96" y="3456"/>
                  <a:ext cx="336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83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84" y="2649"/>
                  <a:ext cx="1152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cs typeface="Arial" charset="0"/>
                    </a:rPr>
                    <a:t>Marketing</a:t>
                  </a:r>
                </a:p>
              </p:txBody>
            </p:sp>
            <p:sp>
              <p:nvSpPr>
                <p:cNvPr id="3484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84" y="2996"/>
                  <a:ext cx="1920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cs typeface="Arial" charset="0"/>
                    </a:rPr>
                    <a:t>Planning &amp; Economics</a:t>
                  </a:r>
                </a:p>
              </p:txBody>
            </p:sp>
            <p:sp>
              <p:nvSpPr>
                <p:cNvPr id="3484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84" y="3321"/>
                  <a:ext cx="1920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cs typeface="Arial" charset="0"/>
                    </a:rPr>
                    <a:t>Supply &amp; Distribution</a:t>
                  </a:r>
                </a:p>
              </p:txBody>
            </p:sp>
            <p:sp>
              <p:nvSpPr>
                <p:cNvPr id="34838" name="Line 59"/>
                <p:cNvSpPr>
                  <a:spLocks noChangeShapeType="1"/>
                </p:cNvSpPr>
                <p:nvPr/>
              </p:nvSpPr>
              <p:spPr bwMode="auto">
                <a:xfrm>
                  <a:off x="96" y="3744"/>
                  <a:ext cx="336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843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84" y="3609"/>
                  <a:ext cx="1920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cs typeface="Arial" charset="0"/>
                    </a:rPr>
                    <a:t>Manufacturing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 Departmentalization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activities around common customer categories</a:t>
            </a:r>
          </a:p>
          <a:p>
            <a:r>
              <a:rPr lang="en-US" dirty="0" smtClean="0"/>
              <a:t>Uses the assumption customers in each department have a common set of problems and needs which can be met by having specialists for each</a:t>
            </a:r>
          </a:p>
          <a:p>
            <a:r>
              <a:rPr lang="en-US" dirty="0" smtClean="0"/>
              <a:t>May be divided by:</a:t>
            </a:r>
          </a:p>
          <a:p>
            <a:pPr lvl="1"/>
            <a:r>
              <a:rPr lang="en-US" dirty="0" smtClean="0"/>
              <a:t>retail customers</a:t>
            </a:r>
          </a:p>
          <a:p>
            <a:pPr lvl="1"/>
            <a:r>
              <a:rPr lang="en-US" dirty="0" smtClean="0"/>
              <a:t>wholesale customers</a:t>
            </a:r>
          </a:p>
          <a:p>
            <a:pPr lvl="1"/>
            <a:r>
              <a:rPr lang="en-US" dirty="0" smtClean="0"/>
              <a:t>government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 Departmentalization Example</a:t>
            </a:r>
            <a:endParaRPr lang="en-US" dirty="0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877456" y="1752600"/>
            <a:ext cx="7391400" cy="4572000"/>
            <a:chOff x="48" y="864"/>
            <a:chExt cx="5472" cy="1632"/>
          </a:xfrm>
        </p:grpSpPr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>
              <a:off x="2736" y="12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384" y="1680"/>
              <a:ext cx="47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384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1584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38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5088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8" y="1968"/>
              <a:ext cx="960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Government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Accounts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2160" y="864"/>
              <a:ext cx="1152" cy="432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Customer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Service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105" y="1968"/>
              <a:ext cx="1007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Military </a:t>
              </a:r>
              <a:b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Accounts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2208" y="1968"/>
              <a:ext cx="1104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Corporate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Accounts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408" y="1968"/>
              <a:ext cx="1008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Business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Accounts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4512" y="1968"/>
              <a:ext cx="1008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Nonprofit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Accounts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Departmentalization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Divides activities into segments based on location</a:t>
            </a:r>
          </a:p>
          <a:p>
            <a:r>
              <a:rPr lang="en-US" dirty="0" smtClean="0"/>
              <a:t>Is mainly used when an organization’s customers are spread over a large geographic area</a:t>
            </a:r>
          </a:p>
          <a:p>
            <a:r>
              <a:rPr lang="en-US" dirty="0" smtClean="0"/>
              <a:t>May divide employees into regions such as:</a:t>
            </a:r>
          </a:p>
          <a:p>
            <a:pPr lvl="1"/>
            <a:r>
              <a:rPr lang="en-US" dirty="0" smtClean="0"/>
              <a:t>midwest district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outhern territory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orth American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Departmentalization Example</a:t>
            </a:r>
            <a:endParaRPr lang="en-US" dirty="0"/>
          </a:p>
        </p:txBody>
      </p:sp>
      <p:grpSp>
        <p:nvGrpSpPr>
          <p:cNvPr id="38916" name="Group 22"/>
          <p:cNvGrpSpPr>
            <a:grpSpLocks/>
          </p:cNvGrpSpPr>
          <p:nvPr/>
        </p:nvGrpSpPr>
        <p:grpSpPr bwMode="auto">
          <a:xfrm>
            <a:off x="884380" y="1828800"/>
            <a:ext cx="7391400" cy="4572000"/>
            <a:chOff x="-58" y="1344"/>
            <a:chExt cx="5722" cy="1982"/>
          </a:xfrm>
        </p:grpSpPr>
        <p:sp>
          <p:nvSpPr>
            <p:cNvPr id="38917" name="Line 3"/>
            <p:cNvSpPr>
              <a:spLocks noChangeShapeType="1"/>
            </p:cNvSpPr>
            <p:nvPr/>
          </p:nvSpPr>
          <p:spPr bwMode="auto">
            <a:xfrm>
              <a:off x="2880" y="1827"/>
              <a:ext cx="0" cy="429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18" name="Line 4"/>
            <p:cNvSpPr>
              <a:spLocks noChangeShapeType="1"/>
            </p:cNvSpPr>
            <p:nvPr/>
          </p:nvSpPr>
          <p:spPr bwMode="auto">
            <a:xfrm>
              <a:off x="528" y="2256"/>
              <a:ext cx="47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19" name="Line 5"/>
            <p:cNvSpPr>
              <a:spLocks noChangeShapeType="1"/>
            </p:cNvSpPr>
            <p:nvPr/>
          </p:nvSpPr>
          <p:spPr bwMode="auto">
            <a:xfrm>
              <a:off x="528" y="2256"/>
              <a:ext cx="1" cy="40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20" name="Line 6"/>
            <p:cNvSpPr>
              <a:spLocks noChangeShapeType="1"/>
            </p:cNvSpPr>
            <p:nvPr/>
          </p:nvSpPr>
          <p:spPr bwMode="auto">
            <a:xfrm>
              <a:off x="2065" y="2256"/>
              <a:ext cx="0" cy="40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21" name="Line 7"/>
            <p:cNvSpPr>
              <a:spLocks noChangeShapeType="1"/>
            </p:cNvSpPr>
            <p:nvPr/>
          </p:nvSpPr>
          <p:spPr bwMode="auto">
            <a:xfrm>
              <a:off x="3648" y="2256"/>
              <a:ext cx="1" cy="40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22" name="Line 8"/>
            <p:cNvSpPr>
              <a:spLocks noChangeShapeType="1"/>
            </p:cNvSpPr>
            <p:nvPr/>
          </p:nvSpPr>
          <p:spPr bwMode="auto">
            <a:xfrm>
              <a:off x="5232" y="2256"/>
              <a:ext cx="1" cy="40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-58" y="2578"/>
              <a:ext cx="1258" cy="73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Sales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Representative,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Eastern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Region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2220" y="1344"/>
              <a:ext cx="1314" cy="601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Vice President,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Sales</a:t>
              </a: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1382" y="2578"/>
              <a:ext cx="1258" cy="73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Sales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Representative,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Southern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Region</a:t>
              </a: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2966" y="2592"/>
              <a:ext cx="1258" cy="73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Sales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Representative,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Central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Region</a:t>
              </a:r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4406" y="2578"/>
              <a:ext cx="1258" cy="73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Sales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Representative,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Western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Departmentalization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activities based on work or customer flow</a:t>
            </a:r>
          </a:p>
          <a:p>
            <a:r>
              <a:rPr lang="en-US" dirty="0" smtClean="0"/>
              <a:t>Provides a basis for the homogeneous categorizing of activities</a:t>
            </a:r>
          </a:p>
          <a:p>
            <a:r>
              <a:rPr lang="en-US" dirty="0" smtClean="0"/>
              <a:t>Groups workers into specific steps of a process such as:</a:t>
            </a:r>
          </a:p>
          <a:p>
            <a:pPr lvl="1"/>
            <a:r>
              <a:rPr lang="en-US" dirty="0" smtClean="0"/>
              <a:t>finger printing</a:t>
            </a:r>
          </a:p>
          <a:p>
            <a:pPr lvl="1"/>
            <a:r>
              <a:rPr lang="en-US" dirty="0" smtClean="0"/>
              <a:t>inmate processing</a:t>
            </a:r>
          </a:p>
          <a:p>
            <a:pPr lvl="1"/>
            <a:r>
              <a:rPr lang="en-US" dirty="0" smtClean="0"/>
              <a:t>booking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Departmentalization Example</a:t>
            </a:r>
            <a:endParaRPr lang="en-US" dirty="0"/>
          </a:p>
        </p:txBody>
      </p:sp>
      <p:grpSp>
        <p:nvGrpSpPr>
          <p:cNvPr id="40964" name="Group 16"/>
          <p:cNvGrpSpPr>
            <a:grpSpLocks/>
          </p:cNvGrpSpPr>
          <p:nvPr/>
        </p:nvGrpSpPr>
        <p:grpSpPr bwMode="auto">
          <a:xfrm>
            <a:off x="960580" y="1752600"/>
            <a:ext cx="7239000" cy="4572000"/>
            <a:chOff x="288" y="1344"/>
            <a:chExt cx="5280" cy="1632"/>
          </a:xfrm>
        </p:grpSpPr>
        <p:sp>
          <p:nvSpPr>
            <p:cNvPr id="40965" name="Line 3"/>
            <p:cNvSpPr>
              <a:spLocks noChangeShapeType="1"/>
            </p:cNvSpPr>
            <p:nvPr/>
          </p:nvSpPr>
          <p:spPr bwMode="auto">
            <a:xfrm>
              <a:off x="2881" y="1776"/>
              <a:ext cx="0" cy="6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966" name="Line 4"/>
            <p:cNvSpPr>
              <a:spLocks noChangeShapeType="1"/>
            </p:cNvSpPr>
            <p:nvPr/>
          </p:nvSpPr>
          <p:spPr bwMode="auto">
            <a:xfrm>
              <a:off x="769" y="2160"/>
              <a:ext cx="431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967" name="Line 5"/>
            <p:cNvSpPr>
              <a:spLocks noChangeShapeType="1"/>
            </p:cNvSpPr>
            <p:nvPr/>
          </p:nvSpPr>
          <p:spPr bwMode="auto">
            <a:xfrm>
              <a:off x="769" y="2160"/>
              <a:ext cx="0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5087" y="2160"/>
              <a:ext cx="0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304" y="1344"/>
              <a:ext cx="1152" cy="432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Director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88" y="2448"/>
              <a:ext cx="1009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Production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Supervisor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353" y="2448"/>
              <a:ext cx="1103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Marketing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Supervisor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559" y="2448"/>
              <a:ext cx="1009" cy="52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Supervisor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Departmentalization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Enhances the manageability of an organization</a:t>
            </a:r>
          </a:p>
          <a:p>
            <a:r>
              <a:rPr lang="en-US" dirty="0" smtClean="0"/>
              <a:t>Begins the framework for basic business structures</a:t>
            </a:r>
          </a:p>
          <a:p>
            <a:r>
              <a:rPr lang="en-US" dirty="0" smtClean="0"/>
              <a:t>Should correspond to the goals and tasks of an organization</a:t>
            </a:r>
          </a:p>
          <a:p>
            <a:endParaRPr lang="en-US" dirty="0" smtClean="0"/>
          </a:p>
        </p:txBody>
      </p:sp>
      <p:pic>
        <p:nvPicPr>
          <p:cNvPr id="5" name="Picture 4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6138856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1743364"/>
            <a:ext cx="3581400" cy="990600"/>
          </a:xfrm>
          <a:solidFill>
            <a:srgbClr val="524E4C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Basic Business Structures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 Business Structures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simple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unctional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ivisional</a:t>
            </a:r>
          </a:p>
          <a:p>
            <a:pPr lvl="1"/>
            <a:r>
              <a:rPr lang="en-US" dirty="0" smtClean="0"/>
              <a:t>matrix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eam-based</a:t>
            </a:r>
          </a:p>
          <a:p>
            <a:pPr lvl="1"/>
            <a:r>
              <a:rPr lang="en-US" dirty="0" smtClean="0"/>
              <a:t>boundaryless</a:t>
            </a:r>
          </a:p>
          <a:p>
            <a:pPr lvl="1"/>
            <a:r>
              <a:rPr lang="en-US" dirty="0" smtClean="0"/>
              <a:t>learning</a:t>
            </a:r>
          </a:p>
          <a:p>
            <a:endParaRPr lang="en-US" dirty="0" smtClean="0"/>
          </a:p>
        </p:txBody>
      </p:sp>
      <p:pic>
        <p:nvPicPr>
          <p:cNvPr id="9218" name="Picture 2" descr="C:\Users\skyler.mccleskey\Downloads\shutterstock_432575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804352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an Organization?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organization is a systematic grouping of individuals brought together to accomplish a goal</a:t>
            </a:r>
          </a:p>
          <a:p>
            <a:pPr lvl="1"/>
            <a:r>
              <a:rPr lang="en-US" dirty="0" smtClean="0"/>
              <a:t>examples include:</a:t>
            </a:r>
          </a:p>
          <a:p>
            <a:pPr lvl="2"/>
            <a:r>
              <a:rPr lang="en-US" dirty="0" smtClean="0"/>
              <a:t>businesses and companies</a:t>
            </a:r>
          </a:p>
          <a:p>
            <a:pPr lvl="2"/>
            <a:r>
              <a:rPr lang="en-US" dirty="0" smtClean="0"/>
              <a:t>school and club organizations</a:t>
            </a:r>
          </a:p>
          <a:p>
            <a:pPr lvl="2"/>
            <a:r>
              <a:rPr lang="en-US" dirty="0" smtClean="0"/>
              <a:t>nonprofit or religious affiliations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Simple 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non-elaborate structure</a:t>
            </a:r>
          </a:p>
          <a:p>
            <a:r>
              <a:rPr lang="en-US" dirty="0" smtClean="0"/>
              <a:t>Has little formalization</a:t>
            </a:r>
          </a:p>
          <a:p>
            <a:r>
              <a:rPr lang="en-US" dirty="0" smtClean="0"/>
              <a:t>Has a centralized authority</a:t>
            </a:r>
          </a:p>
          <a:p>
            <a:r>
              <a:rPr lang="en-US" dirty="0" smtClean="0"/>
              <a:t>Is a flat organization with only two or three levels</a:t>
            </a:r>
          </a:p>
          <a:p>
            <a:r>
              <a:rPr lang="en-US" dirty="0" smtClean="0"/>
              <a:t>Is widely used in smaller businesses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Structure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inexpensive</a:t>
            </a:r>
          </a:p>
          <a:p>
            <a:pPr lvl="1"/>
            <a:r>
              <a:rPr lang="en-US" dirty="0" smtClean="0"/>
              <a:t>accountability is clear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effective only in small organizations</a:t>
            </a:r>
          </a:p>
          <a:p>
            <a:pPr lvl="1"/>
            <a:r>
              <a:rPr lang="en-US" dirty="0" smtClean="0"/>
              <a:t>has few policies and rules to guide operations</a:t>
            </a:r>
          </a:p>
          <a:p>
            <a:pPr lvl="1"/>
            <a:r>
              <a:rPr lang="en-US" dirty="0" smtClean="0"/>
              <a:t>can have too much decision-making power at the top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Structure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expansion of functional departmentalization</a:t>
            </a:r>
          </a:p>
          <a:p>
            <a:r>
              <a:rPr lang="en-US" dirty="0" smtClean="0"/>
              <a:t>Groups employees with similar and related occupational specialties</a:t>
            </a:r>
          </a:p>
          <a:p>
            <a:r>
              <a:rPr lang="en-US" dirty="0" smtClean="0"/>
              <a:t>Is used as a framework for an entire company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productivity and work specialization</a:t>
            </a:r>
          </a:p>
          <a:p>
            <a:pPr lvl="1"/>
            <a:r>
              <a:rPr lang="en-US" dirty="0" smtClean="0"/>
              <a:t>job satisfaction</a:t>
            </a:r>
          </a:p>
          <a:p>
            <a:pPr lvl="1"/>
            <a:r>
              <a:rPr lang="en-US" dirty="0" smtClean="0"/>
              <a:t>minimizes duplication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loses sight of employee interests in pursuit of goals</a:t>
            </a:r>
          </a:p>
          <a:p>
            <a:pPr lvl="1"/>
            <a:r>
              <a:rPr lang="en-US" dirty="0" smtClean="0"/>
              <a:t>individuals may become isolated and have little understanding of what people in other functions are doing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Divisional Structure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composed of self-contained units or divisions</a:t>
            </a:r>
          </a:p>
          <a:p>
            <a:r>
              <a:rPr lang="en-US" dirty="0" smtClean="0"/>
              <a:t>Builds on product departmentalization</a:t>
            </a:r>
          </a:p>
          <a:p>
            <a:r>
              <a:rPr lang="en-US" dirty="0" smtClean="0"/>
              <a:t>Creates divisions which are self-sufficient within given limits</a:t>
            </a:r>
          </a:p>
          <a:p>
            <a:r>
              <a:rPr lang="en-US" dirty="0" smtClean="0"/>
              <a:t>Constructs divisions which are run by division managers or supervisors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focuses on results</a:t>
            </a:r>
          </a:p>
          <a:p>
            <a:pPr lvl="1"/>
            <a:r>
              <a:rPr lang="en-US" dirty="0" smtClean="0"/>
              <a:t>division managers have full responsibility for products and services</a:t>
            </a:r>
          </a:p>
          <a:p>
            <a:pPr lvl="1"/>
            <a:r>
              <a:rPr lang="en-US" dirty="0" smtClean="0"/>
              <a:t>frees headquarter staff from being concerned with everyday activities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duplication of activities and resources</a:t>
            </a:r>
          </a:p>
          <a:p>
            <a:pPr lvl="1"/>
            <a:r>
              <a:rPr lang="en-US" dirty="0" smtClean="0"/>
              <a:t>can increase costs</a:t>
            </a:r>
          </a:p>
          <a:p>
            <a:pPr lvl="1"/>
            <a:r>
              <a:rPr lang="en-US" dirty="0" smtClean="0"/>
              <a:t>can reduce efficiency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Organization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the elements of functional and product-based departmentalization creating a dual chain of command</a:t>
            </a:r>
          </a:p>
          <a:p>
            <a:r>
              <a:rPr lang="en-US" dirty="0" smtClean="0"/>
              <a:t>Employees have at least two bosses</a:t>
            </a:r>
          </a:p>
          <a:p>
            <a:r>
              <a:rPr lang="en-US" dirty="0" smtClean="0"/>
              <a:t>Authority is shared between two supervisors</a:t>
            </a:r>
          </a:p>
          <a:p>
            <a:r>
              <a:rPr lang="en-US" dirty="0" smtClean="0"/>
              <a:t>Involves regular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Matrix Organization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can facilitate the coordination of multiple projects</a:t>
            </a:r>
          </a:p>
          <a:p>
            <a:r>
              <a:rPr lang="en-US" dirty="0" smtClean="0"/>
              <a:t>Disadvantage</a:t>
            </a:r>
          </a:p>
          <a:p>
            <a:pPr lvl="1"/>
            <a:r>
              <a:rPr lang="en-US" dirty="0" smtClean="0"/>
              <a:t>confusion associated with chain-of-command which can cause conflict</a:t>
            </a:r>
          </a:p>
          <a:p>
            <a:endParaRPr lang="en-US" dirty="0" smtClean="0"/>
          </a:p>
        </p:txBody>
      </p:sp>
      <p:pic>
        <p:nvPicPr>
          <p:cNvPr id="10242" name="Picture 2" descr="C:\Users\skyler.mccleskey\Downloads\shutterstock_427143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895600" cy="2643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Chart Organizer</a:t>
            </a:r>
            <a:endParaRPr lang="en-US" dirty="0"/>
          </a:p>
        </p:txBody>
      </p:sp>
      <p:grpSp>
        <p:nvGrpSpPr>
          <p:cNvPr id="52228" name="Group 62"/>
          <p:cNvGrpSpPr>
            <a:grpSpLocks/>
          </p:cNvGrpSpPr>
          <p:nvPr/>
        </p:nvGrpSpPr>
        <p:grpSpPr bwMode="auto">
          <a:xfrm>
            <a:off x="838200" y="1698625"/>
            <a:ext cx="7467600" cy="4625975"/>
            <a:chOff x="144" y="835"/>
            <a:chExt cx="5232" cy="2477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144" y="1296"/>
              <a:ext cx="864" cy="28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Project 1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44" y="2496"/>
              <a:ext cx="864" cy="28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Project 2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152" y="864"/>
              <a:ext cx="624" cy="33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Design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968" y="864"/>
              <a:ext cx="1008" cy="33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Production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168" y="835"/>
              <a:ext cx="624" cy="33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Sales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983" y="864"/>
              <a:ext cx="912" cy="33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Accounting</a:t>
              </a:r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1440" y="1200"/>
              <a:ext cx="0" cy="21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2447" y="1200"/>
              <a:ext cx="0" cy="21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>
              <a:off x="3504" y="1200"/>
              <a:ext cx="0" cy="21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4368" y="1200"/>
              <a:ext cx="0" cy="211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2251" name="Group 17"/>
            <p:cNvGrpSpPr>
              <a:grpSpLocks/>
            </p:cNvGrpSpPr>
            <p:nvPr/>
          </p:nvGrpSpPr>
          <p:grpSpPr bwMode="auto">
            <a:xfrm>
              <a:off x="540" y="1584"/>
              <a:ext cx="4368" cy="528"/>
              <a:chOff x="528" y="1584"/>
              <a:chExt cx="4368" cy="528"/>
            </a:xfrm>
          </p:grpSpPr>
          <p:sp>
            <p:nvSpPr>
              <p:cNvPr id="52305" name="Line 15"/>
              <p:cNvSpPr>
                <a:spLocks noChangeShapeType="1"/>
              </p:cNvSpPr>
              <p:nvPr/>
            </p:nvSpPr>
            <p:spPr bwMode="auto">
              <a:xfrm>
                <a:off x="528" y="1584"/>
                <a:ext cx="0" cy="5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306" name="Line 16"/>
              <p:cNvSpPr>
                <a:spLocks noChangeShapeType="1"/>
              </p:cNvSpPr>
              <p:nvPr/>
            </p:nvSpPr>
            <p:spPr bwMode="auto">
              <a:xfrm>
                <a:off x="528" y="2112"/>
                <a:ext cx="436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52" name="Group 18"/>
            <p:cNvGrpSpPr>
              <a:grpSpLocks/>
            </p:cNvGrpSpPr>
            <p:nvPr/>
          </p:nvGrpSpPr>
          <p:grpSpPr bwMode="auto">
            <a:xfrm>
              <a:off x="540" y="2784"/>
              <a:ext cx="4368" cy="528"/>
              <a:chOff x="528" y="1584"/>
              <a:chExt cx="4368" cy="528"/>
            </a:xfrm>
          </p:grpSpPr>
          <p:sp>
            <p:nvSpPr>
              <p:cNvPr id="52303" name="Line 19"/>
              <p:cNvSpPr>
                <a:spLocks noChangeShapeType="1"/>
              </p:cNvSpPr>
              <p:nvPr/>
            </p:nvSpPr>
            <p:spPr bwMode="auto">
              <a:xfrm>
                <a:off x="528" y="1584"/>
                <a:ext cx="0" cy="5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304" name="Line 20"/>
              <p:cNvSpPr>
                <a:spLocks noChangeShapeType="1"/>
              </p:cNvSpPr>
              <p:nvPr/>
            </p:nvSpPr>
            <p:spPr bwMode="auto">
              <a:xfrm>
                <a:off x="528" y="2112"/>
                <a:ext cx="436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53" name="Group 25"/>
            <p:cNvGrpSpPr>
              <a:grpSpLocks/>
            </p:cNvGrpSpPr>
            <p:nvPr/>
          </p:nvGrpSpPr>
          <p:grpSpPr bwMode="auto">
            <a:xfrm>
              <a:off x="1440" y="1488"/>
              <a:ext cx="768" cy="624"/>
              <a:chOff x="1440" y="1488"/>
              <a:chExt cx="768" cy="624"/>
            </a:xfrm>
          </p:grpSpPr>
          <p:sp>
            <p:nvSpPr>
              <p:cNvPr id="52272" name="Line 21"/>
              <p:cNvSpPr>
                <a:spLocks noChangeShapeType="1"/>
              </p:cNvSpPr>
              <p:nvPr/>
            </p:nvSpPr>
            <p:spPr bwMode="auto">
              <a:xfrm>
                <a:off x="1440" y="1631"/>
                <a:ext cx="14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AutoShape 22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624" cy="336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Design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Group </a:t>
                </a:r>
              </a:p>
            </p:txBody>
          </p:sp>
          <p:sp>
            <p:nvSpPr>
              <p:cNvPr id="52302" name="Line 23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54" name="Group 31"/>
            <p:cNvGrpSpPr>
              <a:grpSpLocks/>
            </p:cNvGrpSpPr>
            <p:nvPr/>
          </p:nvGrpSpPr>
          <p:grpSpPr bwMode="auto">
            <a:xfrm>
              <a:off x="2448" y="1488"/>
              <a:ext cx="1008" cy="624"/>
              <a:chOff x="2448" y="1488"/>
              <a:chExt cx="1008" cy="624"/>
            </a:xfrm>
          </p:grpSpPr>
          <p:sp>
            <p:nvSpPr>
              <p:cNvPr id="52269" name="Line 27"/>
              <p:cNvSpPr>
                <a:spLocks noChangeShapeType="1"/>
              </p:cNvSpPr>
              <p:nvPr/>
            </p:nvSpPr>
            <p:spPr bwMode="auto">
              <a:xfrm>
                <a:off x="2443" y="1631"/>
                <a:ext cx="16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AutoShape 28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64" cy="336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Production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Group </a:t>
                </a:r>
              </a:p>
            </p:txBody>
          </p:sp>
          <p:sp>
            <p:nvSpPr>
              <p:cNvPr id="52297" name="Line 29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55" name="Group 32"/>
            <p:cNvGrpSpPr>
              <a:grpSpLocks/>
            </p:cNvGrpSpPr>
            <p:nvPr/>
          </p:nvGrpSpPr>
          <p:grpSpPr bwMode="auto">
            <a:xfrm>
              <a:off x="3504" y="1459"/>
              <a:ext cx="768" cy="653"/>
              <a:chOff x="1440" y="1459"/>
              <a:chExt cx="768" cy="653"/>
            </a:xfrm>
          </p:grpSpPr>
          <p:sp>
            <p:nvSpPr>
              <p:cNvPr id="52266" name="Line 33"/>
              <p:cNvSpPr>
                <a:spLocks noChangeShapeType="1"/>
              </p:cNvSpPr>
              <p:nvPr/>
            </p:nvSpPr>
            <p:spPr bwMode="auto">
              <a:xfrm>
                <a:off x="1440" y="1631"/>
                <a:ext cx="14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AutoShape 34"/>
              <p:cNvSpPr>
                <a:spLocks noChangeArrowheads="1"/>
              </p:cNvSpPr>
              <p:nvPr/>
            </p:nvSpPr>
            <p:spPr bwMode="auto">
              <a:xfrm>
                <a:off x="1584" y="1459"/>
                <a:ext cx="624" cy="336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Sales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Group </a:t>
                </a:r>
              </a:p>
            </p:txBody>
          </p:sp>
          <p:sp>
            <p:nvSpPr>
              <p:cNvPr id="52292" name="Line 35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56" name="Group 56"/>
            <p:cNvGrpSpPr>
              <a:grpSpLocks/>
            </p:cNvGrpSpPr>
            <p:nvPr/>
          </p:nvGrpSpPr>
          <p:grpSpPr bwMode="auto">
            <a:xfrm>
              <a:off x="4368" y="1488"/>
              <a:ext cx="1008" cy="624"/>
              <a:chOff x="4368" y="1488"/>
              <a:chExt cx="1008" cy="624"/>
            </a:xfrm>
          </p:grpSpPr>
          <p:grpSp>
            <p:nvGrpSpPr>
              <p:cNvPr id="52282" name="Group 40"/>
              <p:cNvGrpSpPr>
                <a:grpSpLocks/>
              </p:cNvGrpSpPr>
              <p:nvPr/>
            </p:nvGrpSpPr>
            <p:grpSpPr bwMode="auto">
              <a:xfrm>
                <a:off x="4368" y="1488"/>
                <a:ext cx="1008" cy="336"/>
                <a:chOff x="4368" y="1488"/>
                <a:chExt cx="1008" cy="336"/>
              </a:xfrm>
            </p:grpSpPr>
            <p:sp>
              <p:nvSpPr>
                <p:cNvPr id="52264" name="Line 37"/>
                <p:cNvSpPr>
                  <a:spLocks noChangeShapeType="1"/>
                </p:cNvSpPr>
                <p:nvPr/>
              </p:nvSpPr>
              <p:spPr bwMode="auto">
                <a:xfrm>
                  <a:off x="4368" y="1631"/>
                  <a:ext cx="143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3" name="AutoShape 38"/>
                <p:cNvSpPr>
                  <a:spLocks noChangeArrowheads="1"/>
                </p:cNvSpPr>
                <p:nvPr/>
              </p:nvSpPr>
              <p:spPr bwMode="auto">
                <a:xfrm>
                  <a:off x="4512" y="1488"/>
                  <a:ext cx="864" cy="336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Accounting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Group </a:t>
                  </a:r>
                </a:p>
              </p:txBody>
            </p:sp>
          </p:grpSp>
          <p:sp>
            <p:nvSpPr>
              <p:cNvPr id="52283" name="Line 39"/>
              <p:cNvSpPr>
                <a:spLocks noChangeShapeType="1"/>
              </p:cNvSpPr>
              <p:nvPr/>
            </p:nvSpPr>
            <p:spPr bwMode="auto">
              <a:xfrm>
                <a:off x="4800" y="1824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57" name="Group 41"/>
            <p:cNvGrpSpPr>
              <a:grpSpLocks/>
            </p:cNvGrpSpPr>
            <p:nvPr/>
          </p:nvGrpSpPr>
          <p:grpSpPr bwMode="auto">
            <a:xfrm>
              <a:off x="1440" y="2688"/>
              <a:ext cx="768" cy="624"/>
              <a:chOff x="1440" y="1488"/>
              <a:chExt cx="768" cy="624"/>
            </a:xfrm>
          </p:grpSpPr>
          <p:sp>
            <p:nvSpPr>
              <p:cNvPr id="3" name="Line 42"/>
              <p:cNvSpPr>
                <a:spLocks noChangeShapeType="1"/>
              </p:cNvSpPr>
              <p:nvPr/>
            </p:nvSpPr>
            <p:spPr bwMode="auto">
              <a:xfrm>
                <a:off x="1440" y="1632"/>
                <a:ext cx="14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AutoShape 43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624" cy="336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Design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Group </a:t>
                </a:r>
              </a:p>
            </p:txBody>
          </p:sp>
          <p:sp>
            <p:nvSpPr>
              <p:cNvPr id="52281" name="Line 44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58" name="Group 45"/>
            <p:cNvGrpSpPr>
              <a:grpSpLocks/>
            </p:cNvGrpSpPr>
            <p:nvPr/>
          </p:nvGrpSpPr>
          <p:grpSpPr bwMode="auto">
            <a:xfrm>
              <a:off x="2448" y="2688"/>
              <a:ext cx="1008" cy="624"/>
              <a:chOff x="2448" y="1488"/>
              <a:chExt cx="1008" cy="624"/>
            </a:xfrm>
          </p:grpSpPr>
          <p:sp>
            <p:nvSpPr>
              <p:cNvPr id="4" name="Line 46"/>
              <p:cNvSpPr>
                <a:spLocks noChangeShapeType="1"/>
              </p:cNvSpPr>
              <p:nvPr/>
            </p:nvSpPr>
            <p:spPr bwMode="auto">
              <a:xfrm>
                <a:off x="2443" y="1632"/>
                <a:ext cx="16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AutoShape 47"/>
              <p:cNvSpPr>
                <a:spLocks noChangeArrowheads="1"/>
              </p:cNvSpPr>
              <p:nvPr/>
            </p:nvSpPr>
            <p:spPr bwMode="auto">
              <a:xfrm>
                <a:off x="2592" y="1488"/>
                <a:ext cx="864" cy="336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Production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Group </a:t>
                </a:r>
              </a:p>
            </p:txBody>
          </p:sp>
          <p:sp>
            <p:nvSpPr>
              <p:cNvPr id="52276" name="Line 48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59" name="Group 49"/>
            <p:cNvGrpSpPr>
              <a:grpSpLocks/>
            </p:cNvGrpSpPr>
            <p:nvPr/>
          </p:nvGrpSpPr>
          <p:grpSpPr bwMode="auto">
            <a:xfrm>
              <a:off x="3504" y="2659"/>
              <a:ext cx="768" cy="653"/>
              <a:chOff x="1440" y="1459"/>
              <a:chExt cx="768" cy="653"/>
            </a:xfrm>
          </p:grpSpPr>
          <p:sp>
            <p:nvSpPr>
              <p:cNvPr id="5" name="Line 50"/>
              <p:cNvSpPr>
                <a:spLocks noChangeShapeType="1"/>
              </p:cNvSpPr>
              <p:nvPr/>
            </p:nvSpPr>
            <p:spPr bwMode="auto">
              <a:xfrm>
                <a:off x="1440" y="1632"/>
                <a:ext cx="14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AutoShape 51"/>
              <p:cNvSpPr>
                <a:spLocks noChangeArrowheads="1"/>
              </p:cNvSpPr>
              <p:nvPr/>
            </p:nvSpPr>
            <p:spPr bwMode="auto">
              <a:xfrm>
                <a:off x="1584" y="1459"/>
                <a:ext cx="624" cy="336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Sales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Group </a:t>
                </a:r>
              </a:p>
            </p:txBody>
          </p:sp>
          <p:sp>
            <p:nvSpPr>
              <p:cNvPr id="52271" name="Line 52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2260" name="Group 57"/>
            <p:cNvGrpSpPr>
              <a:grpSpLocks/>
            </p:cNvGrpSpPr>
            <p:nvPr/>
          </p:nvGrpSpPr>
          <p:grpSpPr bwMode="auto">
            <a:xfrm>
              <a:off x="4368" y="2688"/>
              <a:ext cx="1008" cy="624"/>
              <a:chOff x="4368" y="1488"/>
              <a:chExt cx="1008" cy="624"/>
            </a:xfrm>
          </p:grpSpPr>
          <p:grpSp>
            <p:nvGrpSpPr>
              <p:cNvPr id="52261" name="Group 58"/>
              <p:cNvGrpSpPr>
                <a:grpSpLocks/>
              </p:cNvGrpSpPr>
              <p:nvPr/>
            </p:nvGrpSpPr>
            <p:grpSpPr bwMode="auto">
              <a:xfrm>
                <a:off x="4368" y="1488"/>
                <a:ext cx="1008" cy="336"/>
                <a:chOff x="4368" y="1488"/>
                <a:chExt cx="1008" cy="336"/>
              </a:xfrm>
            </p:grpSpPr>
            <p:sp>
              <p:nvSpPr>
                <p:cNvPr id="6" name="Line 59"/>
                <p:cNvSpPr>
                  <a:spLocks noChangeShapeType="1"/>
                </p:cNvSpPr>
                <p:nvPr/>
              </p:nvSpPr>
              <p:spPr bwMode="auto">
                <a:xfrm>
                  <a:off x="4368" y="1632"/>
                  <a:ext cx="143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" name="AutoShape 60"/>
                <p:cNvSpPr>
                  <a:spLocks noChangeArrowheads="1"/>
                </p:cNvSpPr>
                <p:nvPr/>
              </p:nvSpPr>
              <p:spPr bwMode="auto">
                <a:xfrm>
                  <a:off x="4512" y="1488"/>
                  <a:ext cx="864" cy="336"/>
                </a:xfrm>
                <a:prstGeom prst="flowChartProcess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Accounting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Group </a:t>
                  </a:r>
                </a:p>
              </p:txBody>
            </p:sp>
          </p:grpSp>
          <p:sp>
            <p:nvSpPr>
              <p:cNvPr id="52262" name="Line 61"/>
              <p:cNvSpPr>
                <a:spLocks noChangeShapeType="1"/>
              </p:cNvSpPr>
              <p:nvPr/>
            </p:nvSpPr>
            <p:spPr bwMode="auto">
              <a:xfrm>
                <a:off x="4800" y="1824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Team-based Structure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entirely of work groups and teams which perform an organization’s work</a:t>
            </a:r>
          </a:p>
          <a:p>
            <a:r>
              <a:rPr lang="en-US" dirty="0" smtClean="0"/>
              <a:t>Allows team members to have authority to make the decisions which will affect them</a:t>
            </a:r>
          </a:p>
          <a:p>
            <a:r>
              <a:rPr lang="en-US" dirty="0" smtClean="0"/>
              <a:t>Has no chain-of-command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Characteristics of Organizations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organization has:</a:t>
            </a:r>
          </a:p>
          <a:p>
            <a:pPr lvl="1"/>
            <a:r>
              <a:rPr lang="en-US" dirty="0" smtClean="0"/>
              <a:t>a purpose</a:t>
            </a:r>
          </a:p>
          <a:p>
            <a:pPr lvl="1"/>
            <a:r>
              <a:rPr lang="en-US" dirty="0" smtClean="0"/>
              <a:t>employees or members</a:t>
            </a:r>
          </a:p>
          <a:p>
            <a:pPr lvl="1"/>
            <a:r>
              <a:rPr lang="en-US" dirty="0" smtClean="0"/>
              <a:t>a systematic structure</a:t>
            </a:r>
          </a:p>
          <a:p>
            <a:endParaRPr lang="en-US" dirty="0" smtClean="0"/>
          </a:p>
        </p:txBody>
      </p:sp>
      <p:pic>
        <p:nvPicPr>
          <p:cNvPr id="5" name="Picture 4" descr="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581400"/>
            <a:ext cx="4572000" cy="3046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Team-based Structure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allows organizations to listen to the customer</a:t>
            </a:r>
          </a:p>
          <a:p>
            <a:pPr lvl="1"/>
            <a:r>
              <a:rPr lang="en-US" dirty="0" smtClean="0"/>
              <a:t>gives many different perspectives from various team members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the chain of command is not defined which can cause conflict</a:t>
            </a:r>
          </a:p>
          <a:p>
            <a:pPr lvl="1"/>
            <a:r>
              <a:rPr lang="en-US" dirty="0" smtClean="0"/>
              <a:t>authority is based within the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Boundaryless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</p:spPr>
        <p:txBody>
          <a:bodyPr/>
          <a:lstStyle/>
          <a:p>
            <a:r>
              <a:rPr lang="en-US" dirty="0" smtClean="0"/>
              <a:t>Is not defined or limited by boundaries or categories imposed by a traditional structure</a:t>
            </a:r>
          </a:p>
          <a:p>
            <a:r>
              <a:rPr lang="en-US" dirty="0" smtClean="0"/>
              <a:t>Blurs boundaries surrounding an organization by increasing its interdependence with its environment</a:t>
            </a:r>
          </a:p>
          <a:p>
            <a:r>
              <a:rPr lang="en-US" dirty="0" smtClean="0"/>
              <a:t>Cuts across all aspects of an organization</a:t>
            </a:r>
          </a:p>
          <a:p>
            <a:r>
              <a:rPr lang="en-US" dirty="0" smtClean="0"/>
              <a:t>Attempts to eliminate vertical, horizontal and inter-organizational barriers</a:t>
            </a:r>
          </a:p>
          <a:p>
            <a:r>
              <a:rPr lang="en-US" dirty="0" smtClean="0"/>
              <a:t>Groups employees to accomplish one common task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Organizations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developed a capacity to continuously adapt and change because members take an active role in identifying and resolving work-place issues</a:t>
            </a:r>
          </a:p>
          <a:p>
            <a:pPr lvl="1"/>
            <a:r>
              <a:rPr lang="en-US" dirty="0" smtClean="0"/>
              <a:t>employees must collaborate on work activities throughout the organization and have a team oriented work ethic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Structure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following:</a:t>
            </a:r>
          </a:p>
          <a:p>
            <a:pPr lvl="1"/>
            <a:r>
              <a:rPr lang="en-US" dirty="0" smtClean="0"/>
              <a:t>size of the business or organization</a:t>
            </a:r>
          </a:p>
          <a:p>
            <a:pPr lvl="1"/>
            <a:r>
              <a:rPr lang="en-US" dirty="0" smtClean="0"/>
              <a:t>business purpose</a:t>
            </a:r>
          </a:p>
          <a:p>
            <a:pPr lvl="1"/>
            <a:r>
              <a:rPr lang="en-US" dirty="0" smtClean="0"/>
              <a:t>intended outcomes and productivity levels </a:t>
            </a:r>
          </a:p>
          <a:p>
            <a:pPr lvl="1"/>
            <a:r>
              <a:rPr lang="en-US" dirty="0" smtClean="0"/>
              <a:t>worker skills and responsibilities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Organizations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Should:</a:t>
            </a:r>
          </a:p>
          <a:p>
            <a:pPr lvl="1"/>
            <a:r>
              <a:rPr lang="en-US" dirty="0" smtClean="0"/>
              <a:t>be flexible</a:t>
            </a:r>
          </a:p>
          <a:p>
            <a:pPr lvl="1"/>
            <a:r>
              <a:rPr lang="en-US" dirty="0" smtClean="0"/>
              <a:t>evaluate the structure of their organization</a:t>
            </a:r>
          </a:p>
          <a:p>
            <a:pPr lvl="1"/>
            <a:r>
              <a:rPr lang="en-US" dirty="0" smtClean="0"/>
              <a:t>avoid frequent restructuring as it causes employee confusion and poor morale</a:t>
            </a:r>
          </a:p>
          <a:p>
            <a:pPr lvl="1"/>
            <a:r>
              <a:rPr lang="en-US" dirty="0" smtClean="0"/>
              <a:t>communicate structural expectations to others</a:t>
            </a:r>
          </a:p>
          <a:p>
            <a:pPr lvl="2"/>
            <a:r>
              <a:rPr lang="en-US" dirty="0" smtClean="0"/>
              <a:t>publish an organizational chart</a:t>
            </a:r>
          </a:p>
          <a:p>
            <a:pPr lvl="2"/>
            <a:r>
              <a:rPr lang="en-US" dirty="0" smtClean="0"/>
              <a:t>provide employee training </a:t>
            </a:r>
          </a:p>
          <a:p>
            <a:pPr lvl="2"/>
            <a:r>
              <a:rPr lang="en-US" dirty="0" smtClean="0"/>
              <a:t>conduct employee interviews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(n.d.). Retrieved October 2, 2008, from U.S. Small Business Administration: www.sba.gov</a:t>
            </a:r>
          </a:p>
          <a:p>
            <a:r>
              <a:rPr lang="en-US" sz="2200" dirty="0" smtClean="0"/>
              <a:t>(1999 - 2008). Retrieved October 3, 2008, from AllBusiness: http://www.allbusiness.com/</a:t>
            </a:r>
          </a:p>
          <a:p>
            <a:r>
              <a:rPr lang="en-US" sz="2200" dirty="0" smtClean="0"/>
              <a:t>Guide to Organizational Charting. (n.d.). Retrieved October 2, 2008, from OrgChart.Net: http://www.orgchart.net/</a:t>
            </a:r>
          </a:p>
          <a:p>
            <a:r>
              <a:rPr lang="en-US" sz="2200" dirty="0" smtClean="0"/>
              <a:t>Management. (2008). Retrieved October 2, 2008, from About.Com: www.management.about.com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379458"/>
            <a:ext cx="8229600" cy="5273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Assistant Brand Manager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/>
              <a:t>Megan O’Quinn</a:t>
            </a: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Amy Hogan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Graphic Designer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Melody Rowell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Brand Manager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Megan O’Quinn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effectLst/>
              </a:rPr>
              <a:t>V.P. of Brand Management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effectLst/>
              </a:rPr>
              <a:t>Clayton Franklin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0534" y="1362957"/>
            <a:ext cx="411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dirty="0">
              <a:effectLst/>
            </a:endParaRPr>
          </a:p>
          <a:p>
            <a:pPr algn="r"/>
            <a:endParaRPr lang="en-US" sz="2000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b="1" dirty="0">
              <a:effectLst/>
            </a:endParaRPr>
          </a:p>
          <a:p>
            <a:pPr algn="r"/>
            <a:endParaRPr lang="en-US" sz="2000" b="1" dirty="0" smtClean="0">
              <a:effectLst/>
            </a:endParaRPr>
          </a:p>
          <a:p>
            <a:pPr algn="r"/>
            <a:endParaRPr lang="en-US" sz="2000" dirty="0">
              <a:effectLst/>
            </a:endParaRPr>
          </a:p>
          <a:p>
            <a:pPr algn="r"/>
            <a:r>
              <a:rPr lang="en-US" sz="2000" b="1" dirty="0" smtClean="0">
                <a:effectLst/>
              </a:rPr>
              <a:t>Executive Producer</a:t>
            </a:r>
          </a:p>
          <a:p>
            <a:pPr algn="r"/>
            <a:r>
              <a:rPr lang="en-US" sz="2000" dirty="0" smtClean="0">
                <a:effectLst/>
              </a:rPr>
              <a:t>Gordon W. Davis, Ph.D.</a:t>
            </a:r>
            <a:endParaRPr lang="en-US" sz="2000" dirty="0"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21784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CEV </a:t>
            </a:r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Multimedia, Ltd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© 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MMXVI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Purpose &amp; Employees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an organization is normally expressed in a goal or set of objectives for the organization to accomplish</a:t>
            </a:r>
          </a:p>
          <a:p>
            <a:r>
              <a:rPr lang="en-US" dirty="0" smtClean="0"/>
              <a:t>An organization’s employees or members are the driving force in accomplishing a purpose; therefore good employee management and organizational structure is essential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Structures of an Organization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various roles of members</a:t>
            </a:r>
          </a:p>
          <a:p>
            <a:r>
              <a:rPr lang="en-US" dirty="0" smtClean="0"/>
              <a:t>Set limits on employee work behavior</a:t>
            </a:r>
          </a:p>
          <a:p>
            <a:r>
              <a:rPr lang="en-US" dirty="0" smtClean="0"/>
              <a:t>Create rules and regulations</a:t>
            </a:r>
          </a:p>
          <a:p>
            <a:r>
              <a:rPr lang="en-US" dirty="0" smtClean="0"/>
              <a:t>Vary widely from organization to organization </a:t>
            </a:r>
          </a:p>
          <a:p>
            <a:r>
              <a:rPr lang="en-US" dirty="0" smtClean="0"/>
              <a:t>Adapt to the environment in which an organization is located</a:t>
            </a:r>
          </a:p>
          <a:p>
            <a:endParaRPr lang="en-US" dirty="0" smtClean="0"/>
          </a:p>
        </p:txBody>
      </p:sp>
      <p:pic>
        <p:nvPicPr>
          <p:cNvPr id="1026" name="Picture 2" descr="C:\Users\skyler.mccleskey\Downloads\shutterstock_428954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3048000" cy="210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Levels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organizations can be divided into four basic levels:</a:t>
            </a:r>
          </a:p>
        </p:txBody>
      </p:sp>
      <p:pic>
        <p:nvPicPr>
          <p:cNvPr id="9221" name="Picture 9" descr="triang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4648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&amp;#x0D;&amp;#x0A;What is an Organization?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&amp;#x0D;&amp;#x0A;Common Characteristics of Organizations&amp;#x0D;&amp;#x0A;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Organization Purpose &amp;amp; Employee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Systematic Structures of an Organization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Organizational Levels&amp;quot;&quot;/&gt;&lt;property id=&quot;20307&quot; value=&quot;296&quot;/&gt;&lt;/object&gt;&lt;object type=&quot;3&quot; unique_id=&quot;10011&quot;&gt;&lt;property id=&quot;20148&quot; value=&quot;5&quot;/&gt;&lt;property id=&quot;20300&quot; value=&quot;Slide 8 - &amp;quot;Operative Employees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Supervisors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Middle Managers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Top Management 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The Management Process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The Management Process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Organizational Structures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Informal Structures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Formal Structures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Work Specialization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Span of Control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Chain of Command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Authority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Line Authority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Staff Authority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Functional Authority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How Authority Works&amp;quot;&quot;/&gt;&lt;property id=&quot;20307&quot; value=&quot;278&quot;/&gt;&lt;/object&gt;&lt;object type=&quot;3&quot; unique_id=&quot;10028&quot;&gt;&lt;property id=&quot;20148&quot; value=&quot;5&quot;/&gt;&lt;property id=&quot;20300&quot; value=&quot;Slide 25 - &amp;quot;How Decisions are Made&amp;quot;&quot;/&gt;&lt;property id=&quot;20307&quot; value=&quot;279&quot;/&gt;&lt;/object&gt;&lt;object type=&quot;3&quot; unique_id=&quot;10029&quot;&gt;&lt;property id=&quot;20148&quot; value=&quot;5&quot;/&gt;&lt;property id=&quot;20300&quot; value=&quot;Slide 26 - &amp;quot;Centralization&amp;quot;&quot;/&gt;&lt;property id=&quot;20307&quot; value=&quot;280&quot;/&gt;&lt;/object&gt;&lt;object type=&quot;3&quot; unique_id=&quot;10030&quot;&gt;&lt;property id=&quot;20148&quot; value=&quot;5&quot;/&gt;&lt;property id=&quot;20300&quot; value=&quot;Slide 27 - &amp;quot;Decentralization&amp;quot;&quot;/&gt;&lt;property id=&quot;20307&quot; value=&quot;281&quot;/&gt;&lt;/object&gt;&lt;object type=&quot;3&quot; unique_id=&quot;10031&quot;&gt;&lt;property id=&quot;20148&quot; value=&quot;5&quot;/&gt;&lt;property id=&quot;20300&quot; value=&quot;Slide 28 - &amp;quot;&amp;#x0D;&amp;#x0A;Departmentalization&amp;#x0D;&amp;#x0A;&amp;quot;&quot;/&gt;&lt;property id=&quot;20307&quot; value=&quot;282&quot;/&gt;&lt;/object&gt;&lt;object type=&quot;3&quot; unique_id=&quot;10032&quot;&gt;&lt;property id=&quot;20148&quot; value=&quot;5&quot;/&gt;&lt;property id=&quot;20300&quot; value=&quot;Slide 29 - &amp;quot;Functional Departmentalization&amp;quot;&quot;/&gt;&lt;property id=&quot;20307&quot; value=&quot;283&quot;/&gt;&lt;/object&gt;&lt;object type=&quot;3&quot; unique_id=&quot;10033&quot;&gt;&lt;property id=&quot;20148&quot; value=&quot;5&quot;/&gt;&lt;property id=&quot;20300&quot; value=&quot;Slide 30 - &amp;quot;&amp;#x0D;&amp;#x0A;Functional Departmentalization Example&amp;#x0D;&amp;#x0A;&amp;quot;&quot;/&gt;&lt;property id=&quot;20307&quot; value=&quot;284&quot;/&gt;&lt;/object&gt;&lt;object type=&quot;3&quot; unique_id=&quot;10034&quot;&gt;&lt;property id=&quot;20148&quot; value=&quot;5&quot;/&gt;&lt;property id=&quot;20300&quot; value=&quot;Slide 31 - &amp;quot;Product Departmentalization&amp;quot;&quot;/&gt;&lt;property id=&quot;20307&quot; value=&quot;285&quot;/&gt;&lt;/object&gt;&lt;object type=&quot;3&quot; unique_id=&quot;10035&quot;&gt;&lt;property id=&quot;20148&quot; value=&quot;5&quot;/&gt;&lt;property id=&quot;20300&quot; value=&quot;Slide 32 - &amp;quot;Product Departmentalization Example&amp;quot;&quot;/&gt;&lt;property id=&quot;20307&quot; value=&quot;286&quot;/&gt;&lt;/object&gt;&lt;object type=&quot;3&quot; unique_id=&quot;10036&quot;&gt;&lt;property id=&quot;20148&quot; value=&quot;5&quot;/&gt;&lt;property id=&quot;20300&quot; value=&quot;Slide 33 - &amp;quot;Target Market Departmentalization&amp;quot;&quot;/&gt;&lt;property id=&quot;20307&quot; value=&quot;287&quot;/&gt;&lt;/object&gt;&lt;object type=&quot;3&quot; unique_id=&quot;10037&quot;&gt;&lt;property id=&quot;20148&quot; value=&quot;5&quot;/&gt;&lt;property id=&quot;20300&quot; value=&quot;Slide 34 - &amp;quot;Target Market Departmentalization Example&amp;quot;&quot;/&gt;&lt;property id=&quot;20307&quot; value=&quot;288&quot;/&gt;&lt;/object&gt;&lt;object type=&quot;3&quot; unique_id=&quot;10038&quot;&gt;&lt;property id=&quot;20148&quot; value=&quot;5&quot;/&gt;&lt;property id=&quot;20300&quot; value=&quot;Slide 35 - &amp;quot;Geographic Departmentalization&amp;quot;&quot;/&gt;&lt;property id=&quot;20307&quot; value=&quot;289&quot;/&gt;&lt;/object&gt;&lt;object type=&quot;3&quot; unique_id=&quot;10039&quot;&gt;&lt;property id=&quot;20148&quot; value=&quot;5&quot;/&gt;&lt;property id=&quot;20300&quot; value=&quot;Slide 36 - &amp;quot;Geographic Departmentalization Example&amp;quot;&quot;/&gt;&lt;property id=&quot;20307&quot; value=&quot;290&quot;/&gt;&lt;/object&gt;&lt;object type=&quot;3&quot; unique_id=&quot;10040&quot;&gt;&lt;property id=&quot;20148&quot; value=&quot;5&quot;/&gt;&lt;property id=&quot;20300&quot; value=&quot;Slide 37 - &amp;quot;Process Departmentalization&amp;quot;&quot;/&gt;&lt;property id=&quot;20307&quot; value=&quot;291&quot;/&gt;&lt;/object&gt;&lt;object type=&quot;3&quot; unique_id=&quot;10041&quot;&gt;&lt;property id=&quot;20148&quot; value=&quot;5&quot;/&gt;&lt;property id=&quot;20300&quot; value=&quot;Slide 38 - &amp;quot;Process Departmentalization Example&amp;quot;&quot;/&gt;&lt;property id=&quot;20307&quot; value=&quot;292&quot;/&gt;&lt;/object&gt;&lt;object type=&quot;3&quot; unique_id=&quot;10042&quot;&gt;&lt;property id=&quot;20148&quot; value=&quot;5&quot;/&gt;&lt;property id=&quot;20300&quot; value=&quot;Slide 39 - &amp;quot;Departmentalization&amp;quot;&quot;/&gt;&lt;property id=&quot;20307&quot; value=&quot;293&quot;/&gt;&lt;/object&gt;&lt;object type=&quot;3&quot; unique_id=&quot;10043&quot;&gt;&lt;property id=&quot;20148&quot; value=&quot;5&quot;/&gt;&lt;property id=&quot;20300&quot; value=&quot;Slide 40 - &amp;quot;&amp;#x0D;&amp;#x0A;Basic Business Structures&amp;#x0D;&amp;#x0A;&amp;quot;&quot;/&gt;&lt;property id=&quot;20307&quot; value=&quot;294&quot;/&gt;&lt;/object&gt;&lt;object type=&quot;3&quot; unique_id=&quot;10044&quot;&gt;&lt;property id=&quot;20148&quot; value=&quot;5&quot;/&gt;&lt;property id=&quot;20300&quot; value=&quot;Slide 41 - &amp;quot;&amp;#x0D;&amp;#x0A;Simple Structure&amp;#x0D;&amp;#x0A;&amp;quot;&quot;/&gt;&lt;property id=&quot;20307&quot; value=&quot;297&quot;/&gt;&lt;/object&gt;&lt;object type=&quot;3&quot; unique_id=&quot;10045&quot;&gt;&lt;property id=&quot;20148&quot; value=&quot;5&quot;/&gt;&lt;property id=&quot;20300&quot; value=&quot;Slide 42 - &amp;quot;Simple Structure&amp;quot;&quot;/&gt;&lt;property id=&quot;20307&quot; value=&quot;298&quot;/&gt;&lt;/object&gt;&lt;object type=&quot;3&quot; unique_id=&quot;10046&quot;&gt;&lt;property id=&quot;20148&quot; value=&quot;5&quot;/&gt;&lt;property id=&quot;20300&quot; value=&quot;Slide 43 - &amp;quot;Functional Structure&amp;quot;&quot;/&gt;&lt;property id=&quot;20307&quot; value=&quot;299&quot;/&gt;&lt;/object&gt;&lt;object type=&quot;3&quot; unique_id=&quot;10047&quot;&gt;&lt;property id=&quot;20148&quot; value=&quot;5&quot;/&gt;&lt;property id=&quot;20300&quot; value=&quot;Slide 44 - &amp;quot;Functional Structure &amp;quot;&quot;/&gt;&lt;property id=&quot;20307&quot; value=&quot;300&quot;/&gt;&lt;/object&gt;&lt;object type=&quot;3&quot; unique_id=&quot;10048&quot;&gt;&lt;property id=&quot;20148&quot; value=&quot;5&quot;/&gt;&lt;property id=&quot;20300&quot; value=&quot;Slide 45 - &amp;quot;Divisional Structure&amp;quot;&quot;/&gt;&lt;property id=&quot;20307&quot; value=&quot;301&quot;/&gt;&lt;/object&gt;&lt;object type=&quot;3&quot; unique_id=&quot;10049&quot;&gt;&lt;property id=&quot;20148&quot; value=&quot;5&quot;/&gt;&lt;property id=&quot;20300&quot; value=&quot;Slide 46 - &amp;quot;Divisional Structure&amp;quot;&quot;/&gt;&lt;property id=&quot;20307&quot; value=&quot;302&quot;/&gt;&lt;/object&gt;&lt;object type=&quot;3&quot; unique_id=&quot;10050&quot;&gt;&lt;property id=&quot;20148&quot; value=&quot;5&quot;/&gt;&lt;property id=&quot;20300&quot; value=&quot;Slide 47 - &amp;quot;Matrix Organization&amp;quot;&quot;/&gt;&lt;property id=&quot;20307&quot; value=&quot;303&quot;/&gt;&lt;/object&gt;&lt;object type=&quot;3&quot; unique_id=&quot;10051&quot;&gt;&lt;property id=&quot;20148&quot; value=&quot;5&quot;/&gt;&lt;property id=&quot;20300&quot; value=&quot;Slide 48 - &amp;quot;&amp;#x0D;&amp;#x0A;Matrix Organization&amp;#x0D;&amp;#x0A;&amp;quot;&quot;/&gt;&lt;property id=&quot;20307&quot; value=&quot;304&quot;/&gt;&lt;/object&gt;&lt;object type=&quot;3&quot; unique_id=&quot;10052&quot;&gt;&lt;property id=&quot;20148&quot; value=&quot;5&quot;/&gt;&lt;property id=&quot;20300&quot; value=&quot;Slide 49 - &amp;quot;Matrix Chart Organizer&amp;quot;&quot;/&gt;&lt;property id=&quot;20307&quot; value=&quot;305&quot;/&gt;&lt;/object&gt;&lt;object type=&quot;3&quot; unique_id=&quot;10053&quot;&gt;&lt;property id=&quot;20148&quot; value=&quot;5&quot;/&gt;&lt;property id=&quot;20300&quot; value=&quot;Slide 50&quot;/&gt;&lt;property id=&quot;20307&quot; value=&quot;306&quot;/&gt;&lt;/object&gt;&lt;object type=&quot;3&quot; unique_id=&quot;10054&quot;&gt;&lt;property id=&quot;20148&quot; value=&quot;5&quot;/&gt;&lt;property id=&quot;20300&quot; value=&quot;Slide 51 - &amp;quot;Term-based Structure&amp;quot;&quot;/&gt;&lt;property id=&quot;20307&quot; value=&quot;307&quot;/&gt;&lt;/object&gt;&lt;object type=&quot;3&quot; unique_id=&quot;10055&quot;&gt;&lt;property id=&quot;20148&quot; value=&quot;5&quot;/&gt;&lt;property id=&quot;20300&quot; value=&quot;Slide 52 - &amp;quot;Boundaryless Organization&amp;quot;&quot;/&gt;&lt;property id=&quot;20307&quot; value=&quot;308&quot;/&gt;&lt;/object&gt;&lt;object type=&quot;3&quot; unique_id=&quot;10056&quot;&gt;&lt;property id=&quot;20148&quot; value=&quot;5&quot;/&gt;&lt;property id=&quot;20300&quot; value=&quot;Slide 53 - &amp;quot;Learning Organizations&amp;quot;&quot;/&gt;&lt;property id=&quot;20307&quot; value=&quot;309&quot;/&gt;&lt;/object&gt;&lt;object type=&quot;3&quot; unique_id=&quot;10057&quot;&gt;&lt;property id=&quot;20148&quot; value=&quot;5&quot;/&gt;&lt;property id=&quot;20300&quot; value=&quot;Slide 54 - &amp;quot;Selecting a Structure&amp;quot;&quot;/&gt;&lt;property id=&quot;20307&quot; value=&quot;310&quot;/&gt;&lt;/object&gt;&lt;object type=&quot;3&quot; unique_id=&quot;10058&quot;&gt;&lt;property id=&quot;20148&quot; value=&quot;5&quot;/&gt;&lt;property id=&quot;20300&quot; value=&quot;Slide 55 - &amp;quot;Organizations&amp;quot;&quot;/&gt;&lt;property id=&quot;20307&quot; value=&quot;311&quot;/&gt;&lt;/object&gt;&lt;object type=&quot;3&quot; unique_id=&quot;10059&quot;&gt;&lt;property id=&quot;20148&quot; value=&quot;5&quot;/&gt;&lt;property id=&quot;20300&quot; value=&quot;Slide 56 - &amp;quot;Activity&amp;quot;&quot;/&gt;&lt;property id=&quot;20307&quot; value=&quot;312&quot;/&gt;&lt;/object&gt;&lt;object type=&quot;3&quot; unique_id=&quot;10060&quot;&gt;&lt;property id=&quot;20148&quot; value=&quot;5&quot;/&gt;&lt;property id=&quot;20300&quot; value=&quot;Slide 57 - &amp;quot;Assessment&amp;quot;&quot;/&gt;&lt;property id=&quot;20307&quot; value=&quot;313&quot;/&gt;&lt;/object&gt;&lt;object type=&quot;3&quot; unique_id=&quot;10061&quot;&gt;&lt;property id=&quot;20148&quot; value=&quot;5&quot;/&gt;&lt;property id=&quot;20300&quot; value=&quot;Slide 58 - &amp;quot;Assessment&amp;quot;&quot;/&gt;&lt;property id=&quot;20307&quot; value=&quot;314&quot;/&gt;&lt;/object&gt;&lt;object type=&quot;3&quot; unique_id=&quot;10062&quot;&gt;&lt;property id=&quot;20148&quot; value=&quot;5&quot;/&gt;&lt;property id=&quot;20300&quot; value=&quot;Slide 59 - &amp;quot;Assessment&amp;quot;&quot;/&gt;&lt;property id=&quot;20307&quot; value=&quot;315&quot;/&gt;&lt;/object&gt;&lt;object type=&quot;3&quot; unique_id=&quot;10063&quot;&gt;&lt;property id=&quot;20148&quot; value=&quot;5&quot;/&gt;&lt;property id=&quot;20300&quot; value=&quot;Slide 60 - &amp;quot;Resources&amp;quot;&quot;/&gt;&lt;property id=&quot;20307&quot; value=&quot;316&quot;/&gt;&lt;/object&gt;&lt;object type=&quot;3&quot; unique_id=&quot;10064&quot;&gt;&lt;property id=&quot;20148&quot; value=&quot;5&quot;/&gt;&lt;property id=&quot;20300&quot; value=&quot;Slide 61 - &amp;quot;Acknowledgements&amp;quot;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1980</Words>
  <Application>Microsoft Office PowerPoint</Application>
  <PresentationFormat>On-screen Show (4:3)</PresentationFormat>
  <Paragraphs>526</Paragraphs>
  <Slides>66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Custom Design</vt:lpstr>
      <vt:lpstr>PowerPoint Presentation</vt:lpstr>
      <vt:lpstr>Objectives</vt:lpstr>
      <vt:lpstr>Main Menu</vt:lpstr>
      <vt:lpstr>Introduction to Organizational Structures</vt:lpstr>
      <vt:lpstr> What is an Organization? </vt:lpstr>
      <vt:lpstr> Common Characteristics of Organizations </vt:lpstr>
      <vt:lpstr>Organization Purpose &amp; Employees</vt:lpstr>
      <vt:lpstr>Systematic Structures of an Organization</vt:lpstr>
      <vt:lpstr>Organizational Levels</vt:lpstr>
      <vt:lpstr>Operative Employees</vt:lpstr>
      <vt:lpstr>Supervisors</vt:lpstr>
      <vt:lpstr>Middle Managers</vt:lpstr>
      <vt:lpstr>Top Management </vt:lpstr>
      <vt:lpstr>The Management Process</vt:lpstr>
      <vt:lpstr>The Management Process</vt:lpstr>
      <vt:lpstr>Social Responsibilities of Managers  </vt:lpstr>
      <vt:lpstr>Social Responsibilities of Managers </vt:lpstr>
      <vt:lpstr>Organizational Structures</vt:lpstr>
      <vt:lpstr>Adaptive Organization </vt:lpstr>
      <vt:lpstr>Informal Structures</vt:lpstr>
      <vt:lpstr>Formal Structures</vt:lpstr>
      <vt:lpstr>Organizational Details Affecting Structure</vt:lpstr>
      <vt:lpstr>Work Specialization</vt:lpstr>
      <vt:lpstr>Work Specialization</vt:lpstr>
      <vt:lpstr>Span of Control</vt:lpstr>
      <vt:lpstr>Chain of Command</vt:lpstr>
      <vt:lpstr>Authority</vt:lpstr>
      <vt:lpstr>Line Authority</vt:lpstr>
      <vt:lpstr>Staff Authority</vt:lpstr>
      <vt:lpstr>Functional Authority</vt:lpstr>
      <vt:lpstr>How Authority Works</vt:lpstr>
      <vt:lpstr>Ways to Divide Work</vt:lpstr>
      <vt:lpstr>How Decisions are Made</vt:lpstr>
      <vt:lpstr>Centralization</vt:lpstr>
      <vt:lpstr>Decentralization</vt:lpstr>
      <vt:lpstr> Departmentalization </vt:lpstr>
      <vt:lpstr>Functional Departmentalization</vt:lpstr>
      <vt:lpstr> Functional Departmentalization Example </vt:lpstr>
      <vt:lpstr>Product Departmentalization</vt:lpstr>
      <vt:lpstr>Product Departmentalization Example</vt:lpstr>
      <vt:lpstr>Target Market Departmentalization</vt:lpstr>
      <vt:lpstr>Target Market Departmentalization Example</vt:lpstr>
      <vt:lpstr>Geographic Departmentalization</vt:lpstr>
      <vt:lpstr>Geographic Departmentalization Example</vt:lpstr>
      <vt:lpstr>Process Departmentalization</vt:lpstr>
      <vt:lpstr>Process Departmentalization Example</vt:lpstr>
      <vt:lpstr>Departmentalization</vt:lpstr>
      <vt:lpstr>Basic Business Structures</vt:lpstr>
      <vt:lpstr> Basic Business Structures </vt:lpstr>
      <vt:lpstr> Simple Structure </vt:lpstr>
      <vt:lpstr>Simple Structure</vt:lpstr>
      <vt:lpstr>Functional Structure</vt:lpstr>
      <vt:lpstr>Functional Structure </vt:lpstr>
      <vt:lpstr>Divisional Structure</vt:lpstr>
      <vt:lpstr>Divisional Structure</vt:lpstr>
      <vt:lpstr>Matrix Organization</vt:lpstr>
      <vt:lpstr> Matrix Organization </vt:lpstr>
      <vt:lpstr>Matrix Chart Organizer</vt:lpstr>
      <vt:lpstr>Team-based Structure</vt:lpstr>
      <vt:lpstr>Team-based Structure</vt:lpstr>
      <vt:lpstr>Boundaryless Organization</vt:lpstr>
      <vt:lpstr>Learning Organizations</vt:lpstr>
      <vt:lpstr>Selecting a Structure</vt:lpstr>
      <vt:lpstr>Organizations</vt:lpstr>
      <vt:lpstr>Resources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DUNN, CHRISTIAN</cp:lastModifiedBy>
  <cp:revision>90</cp:revision>
  <cp:lastPrinted>2016-02-24T22:52:43Z</cp:lastPrinted>
  <dcterms:created xsi:type="dcterms:W3CDTF">2008-04-09T16:59:11Z</dcterms:created>
  <dcterms:modified xsi:type="dcterms:W3CDTF">2017-10-30T12:42:24Z</dcterms:modified>
</cp:coreProperties>
</file>