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9" r:id="rId3"/>
    <p:sldId id="290" r:id="rId4"/>
    <p:sldId id="291" r:id="rId5"/>
    <p:sldId id="303" r:id="rId6"/>
    <p:sldId id="315" r:id="rId7"/>
    <p:sldId id="299" r:id="rId8"/>
    <p:sldId id="292" r:id="rId9"/>
    <p:sldId id="300" r:id="rId10"/>
    <p:sldId id="363" r:id="rId11"/>
    <p:sldId id="316" r:id="rId12"/>
    <p:sldId id="270" r:id="rId13"/>
    <p:sldId id="271" r:id="rId14"/>
    <p:sldId id="301" r:id="rId15"/>
    <p:sldId id="317" r:id="rId16"/>
    <p:sldId id="364" r:id="rId17"/>
    <p:sldId id="309" r:id="rId18"/>
    <p:sldId id="310" r:id="rId19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16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8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6"/>
      </p:cViewPr>
      <p:guideLst>
        <p:guide orient="horz" pos="528"/>
        <p:guide pos="1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71" y="1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68E9E-8457-4156-8570-7BB018172582}" type="datetimeFigureOut">
              <a:rPr lang="en-US" smtClean="0"/>
              <a:pPr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0145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71" y="8760145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8658B-3717-41D2-AECE-41C5F9EAF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74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BA287-D4F3-49BA-9B2A-7341F8ABC070}" type="datetimeFigureOut">
              <a:rPr lang="en-US" smtClean="0"/>
              <a:pPr/>
              <a:t>9/18/2017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5"/>
            <a:ext cx="5608320" cy="41505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60607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7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6C19-6C4A-4AFD-A0D4-AA9A491C0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8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2D789309-5D3F-4EA7-97E0-FFAEDDDAE8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25" y="76200"/>
            <a:ext cx="101817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6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6572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143000" indent="-228600">
              <a:spcBef>
                <a:spcPts val="0"/>
              </a:spcBef>
              <a:buFont typeface="Arial" panose="020B0604020202020204" pitchFamily="34" charset="0"/>
              <a:buChar char="•"/>
              <a:defRPr sz="2600"/>
            </a:lvl3pPr>
            <a:lvl4pPr>
              <a:spcBef>
                <a:spcPts val="0"/>
              </a:spcBef>
              <a:defRPr sz="2400"/>
            </a:lvl4pPr>
            <a:lvl5pPr marL="2057400" indent="-228600">
              <a:spcBef>
                <a:spcPts val="0"/>
              </a:spcBef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</p:spPr>
        <p:txBody>
          <a:bodyPr/>
          <a:lstStyle/>
          <a:p>
            <a:fld id="{2D789309-5D3F-4EA7-97E0-FFAEDDDAE8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5" y="6547104"/>
            <a:ext cx="101817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6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2D789309-5D3F-4EA7-97E0-FFAEDDDAE8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875"/>
            <a:ext cx="101817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6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21EC4-61A1-4EB1-B0FB-007E3B670D56}" type="datetime1">
              <a:rPr lang="en-US" smtClean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6146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sbmf.weebly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looking at conflict objectively</a:t>
            </a:r>
          </a:p>
          <a:p>
            <a:pPr lvl="2"/>
            <a:r>
              <a:rPr lang="en-US" dirty="0" smtClean="0"/>
              <a:t>step back and away from the conflict and look at the facts, recognize assumptions and alternative viewpoints</a:t>
            </a:r>
          </a:p>
          <a:p>
            <a:pPr lvl="1"/>
            <a:r>
              <a:rPr lang="en-US" dirty="0" smtClean="0"/>
              <a:t>focusing on the problem and not people</a:t>
            </a:r>
          </a:p>
          <a:p>
            <a:pPr lvl="2"/>
            <a:r>
              <a:rPr lang="en-US" dirty="0" smtClean="0"/>
              <a:t>separate a problem                                            from people and                                                moderate the                                                      resolution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098925"/>
            <a:ext cx="3541529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3200" dirty="0" smtClean="0"/>
              <a:t>Jane </a:t>
            </a:r>
            <a:r>
              <a:rPr lang="en-US" sz="3200" dirty="0"/>
              <a:t>remains relevant to the point, seeks information as well as precision in </a:t>
            </a:r>
            <a:r>
              <a:rPr lang="en-US" sz="3200" dirty="0" smtClean="0"/>
              <a:t>information </a:t>
            </a:r>
            <a:r>
              <a:rPr lang="en-US" sz="3200" dirty="0"/>
              <a:t>and is </a:t>
            </a:r>
            <a:r>
              <a:rPr lang="en-US" sz="3200" dirty="0" smtClean="0"/>
              <a:t>open-minded to new ideas</a:t>
            </a:r>
            <a:endParaRPr lang="en-US" sz="3200" dirty="0"/>
          </a:p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3200" dirty="0" smtClean="0"/>
              <a:t>John </a:t>
            </a:r>
            <a:r>
              <a:rPr lang="en-US" sz="3200" dirty="0"/>
              <a:t>does not take the entire situation into account, uses the first thought </a:t>
            </a:r>
            <a:r>
              <a:rPr lang="en-US" sz="3200" dirty="0" smtClean="0"/>
              <a:t>which </a:t>
            </a:r>
            <a:r>
              <a:rPr lang="en-US" sz="3200" dirty="0"/>
              <a:t>comes to </a:t>
            </a:r>
            <a:r>
              <a:rPr lang="en-US" sz="3200" dirty="0" smtClean="0"/>
              <a:t>mind </a:t>
            </a:r>
            <a:r>
              <a:rPr lang="en-US" sz="3200" dirty="0"/>
              <a:t>and searches for short-term solutions </a:t>
            </a:r>
            <a:endParaRPr lang="en-US" sz="3200" dirty="0" smtClean="0"/>
          </a:p>
          <a:p>
            <a:pPr marL="288925" lvl="1" indent="-288925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0" lvl="1" indent="0" algn="ctr">
              <a:buNone/>
            </a:pPr>
            <a:r>
              <a:rPr lang="en-US" sz="3200" dirty="0" smtClean="0"/>
              <a:t>Which of the two is using beneficial critical thinking skills?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Solving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gathering reliable </a:t>
            </a:r>
            <a:r>
              <a:rPr lang="en-US" dirty="0" smtClean="0"/>
              <a:t>                  information</a:t>
            </a:r>
            <a:r>
              <a:rPr lang="en-US" dirty="0"/>
              <a:t>, assessing the </a:t>
            </a:r>
            <a:r>
              <a:rPr lang="en-US" dirty="0" smtClean="0"/>
              <a:t>                      information </a:t>
            </a:r>
            <a:r>
              <a:rPr lang="en-US" dirty="0"/>
              <a:t>for answers and </a:t>
            </a:r>
            <a:r>
              <a:rPr lang="en-US" dirty="0" smtClean="0"/>
              <a:t>                    selecting a </a:t>
            </a:r>
            <a:r>
              <a:rPr lang="en-US" dirty="0"/>
              <a:t>suitable solution </a:t>
            </a:r>
            <a:r>
              <a:rPr lang="en-US" dirty="0" smtClean="0"/>
              <a:t>                         based </a:t>
            </a:r>
            <a:r>
              <a:rPr lang="en-US" dirty="0"/>
              <a:t>on the situation</a:t>
            </a:r>
          </a:p>
          <a:p>
            <a:pPr lvl="1"/>
            <a:r>
              <a:rPr lang="en-US" dirty="0" smtClean="0"/>
              <a:t>every job will present problems                       which must be solved effectively                         and efficiently</a:t>
            </a:r>
          </a:p>
          <a:p>
            <a:pPr marL="344488" lvl="1" indent="-344488">
              <a:buFont typeface="Arial" panose="020B0604020202020204" pitchFamily="34" charset="0"/>
              <a:buChar char="•"/>
            </a:pPr>
            <a:r>
              <a:rPr lang="en-US" sz="3200" dirty="0" smtClean="0"/>
              <a:t>Is especially helpful in management and customer service professions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shutterstock_1447246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8320" y="1447800"/>
            <a:ext cx="1883359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624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Solving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developing a process</a:t>
            </a:r>
          </a:p>
          <a:p>
            <a:pPr lvl="2"/>
            <a:r>
              <a:rPr lang="en-US" dirty="0" smtClean="0"/>
              <a:t>making decisions by creating                              a step-by-step process which                               allows an employee to work                                      through problems in a systematic way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nticipating problems</a:t>
            </a:r>
          </a:p>
          <a:p>
            <a:pPr lvl="2"/>
            <a:r>
              <a:rPr lang="en-US" dirty="0" smtClean="0"/>
              <a:t>resolving problems through planning, negotiation or by devising a new approach to  correcting the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shutterstock_155213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371600"/>
            <a:ext cx="2667000" cy="1781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350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Solving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brainstorming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oming up with as many solutions as possible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rial and error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rying out all of the possible solutions and ruling out those which do not work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xperience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sing solutions which have worked in the past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shutterstock_145160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6100" y="4856962"/>
            <a:ext cx="2971800" cy="1985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170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lvl="1">
              <a:buFont typeface="Arial" panose="020B0604020202020204" pitchFamily="34" charset="0"/>
              <a:buChar char="•"/>
            </a:pPr>
            <a:r>
              <a:rPr lang="en-US" sz="3200" dirty="0" smtClean="0"/>
              <a:t>Jane </a:t>
            </a:r>
            <a:r>
              <a:rPr lang="en-US" sz="3200" dirty="0"/>
              <a:t>take initiative and implements a plan to solve </a:t>
            </a:r>
            <a:r>
              <a:rPr lang="en-US" sz="3200" dirty="0" smtClean="0"/>
              <a:t>a </a:t>
            </a:r>
            <a:r>
              <a:rPr lang="en-US" sz="3200" dirty="0"/>
              <a:t>problem and </a:t>
            </a:r>
            <a:r>
              <a:rPr lang="en-US" sz="3200" dirty="0" smtClean="0"/>
              <a:t>brings </a:t>
            </a:r>
            <a:r>
              <a:rPr lang="en-US" sz="3200" dirty="0"/>
              <a:t>about a positive result</a:t>
            </a:r>
          </a:p>
          <a:p>
            <a:pPr marL="288925" lvl="1">
              <a:buFont typeface="Arial" panose="020B0604020202020204" pitchFamily="34" charset="0"/>
              <a:buChar char="•"/>
            </a:pPr>
            <a:r>
              <a:rPr lang="en-US" sz="3200" dirty="0"/>
              <a:t>John panics and gives </a:t>
            </a:r>
            <a:r>
              <a:rPr lang="en-US" sz="3200" dirty="0" smtClean="0"/>
              <a:t>up when </a:t>
            </a:r>
            <a:r>
              <a:rPr lang="en-US" sz="3200" dirty="0"/>
              <a:t>presented with a </a:t>
            </a:r>
            <a:r>
              <a:rPr lang="en-US" sz="3200" dirty="0" smtClean="0"/>
              <a:t>problem</a:t>
            </a:r>
            <a:endParaRPr lang="en-US" sz="3200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Who is the better problem solver?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Critical Thinking &amp; Problem Solving</a:t>
            </a:r>
            <a:r>
              <a:rPr lang="en-US" dirty="0" smtClean="0"/>
              <a:t>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3805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Open </a:t>
            </a:r>
            <a:r>
              <a:rPr lang="en-US" sz="2400" b="1" i="1" u="sng" dirty="0" smtClean="0"/>
              <a:t>Using Critical Thinking and Problem Solving Skills in the Workplace</a:t>
            </a:r>
            <a:r>
              <a:rPr lang="en-US" sz="2400" dirty="0" smtClean="0"/>
              <a:t> PowerPoint </a:t>
            </a:r>
            <a:r>
              <a:rPr lang="en-US" sz="2400" dirty="0"/>
              <a:t>under the </a:t>
            </a:r>
            <a:r>
              <a:rPr lang="en-US" sz="2400" b="1" i="1" u="sng" dirty="0"/>
              <a:t>Documents and Examples</a:t>
            </a:r>
            <a:r>
              <a:rPr lang="en-US" sz="2400" dirty="0"/>
              <a:t> tab on our website </a:t>
            </a:r>
            <a:r>
              <a:rPr lang="en-US" sz="2400" b="1" dirty="0">
                <a:hlinkClick r:id="rId2"/>
              </a:rPr>
              <a:t>WWW.PHSBMF.WEEBLY.COM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endParaRPr lang="en-US" sz="24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When finished filling in PowerPoint turn in on website using the </a:t>
            </a:r>
            <a:r>
              <a:rPr lang="en-US" sz="2800" b="1" i="1" u="sng" dirty="0"/>
              <a:t>Turn In Work </a:t>
            </a:r>
            <a:r>
              <a:rPr lang="en-US" sz="2800" dirty="0"/>
              <a:t>tab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6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Heathfield, Susan </a:t>
            </a:r>
            <a:r>
              <a:rPr lang="en-US" sz="2200" i="1" dirty="0" smtClean="0"/>
              <a:t>Human Resources </a:t>
            </a:r>
            <a:r>
              <a:rPr lang="en-US" sz="2200" dirty="0" smtClean="0"/>
              <a:t>http://humanresources.about.com 2014</a:t>
            </a:r>
          </a:p>
          <a:p>
            <a:r>
              <a:rPr lang="en-US" sz="2200" i="1" dirty="0" smtClean="0"/>
              <a:t>Mind Tools The Toolkit </a:t>
            </a:r>
            <a:r>
              <a:rPr lang="en-US" sz="2200" dirty="0" smtClean="0"/>
              <a:t>http://www.midtools.com/fulltoolkit.htm 2014</a:t>
            </a:r>
          </a:p>
          <a:p>
            <a:r>
              <a:rPr lang="en-US" sz="2200" i="1" dirty="0" smtClean="0"/>
              <a:t>Employee Motivation Skills </a:t>
            </a:r>
            <a:r>
              <a:rPr lang="en-US" sz="2200" dirty="0" smtClean="0"/>
              <a:t>www.employee-motivation-skills.com 2013</a:t>
            </a:r>
          </a:p>
          <a:p>
            <a:r>
              <a:rPr lang="en-US" sz="2200" i="1" dirty="0" smtClean="0"/>
              <a:t>Employability Skills from Framework to Practice </a:t>
            </a:r>
            <a:r>
              <a:rPr lang="en-US" sz="2200" dirty="0" smtClean="0"/>
              <a:t>http://www.nssc.natese.gov.au/_data_assets_pdf_file/0010/69454/employability_skills_from_frameowrk_to_practices.pdf 2006</a:t>
            </a:r>
          </a:p>
          <a:p>
            <a:r>
              <a:rPr lang="en-US" sz="2200" i="1" dirty="0" smtClean="0"/>
              <a:t>Top 10 Employability Skills </a:t>
            </a:r>
            <a:r>
              <a:rPr lang="en-US" sz="2200" dirty="0" smtClean="0"/>
              <a:t>http://www.exeter.ac.uk/ambassadors/HESTEM/resources/General/STEMNET%20Employability%20skills%20guide.pdf</a:t>
            </a:r>
          </a:p>
          <a:p>
            <a:r>
              <a:rPr lang="en-US" sz="2200" i="1" dirty="0" smtClean="0"/>
              <a:t>Employability Skills – Skills You Need for a Job </a:t>
            </a:r>
            <a:r>
              <a:rPr lang="en-US" sz="2200" dirty="0" smtClean="0"/>
              <a:t>www.skillsyouneed.com/general/employability-skills.html 2014</a:t>
            </a: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16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62200" y="6217847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CEV </a:t>
            </a:r>
            <a:r>
              <a:rPr lang="en-US" dirty="0">
                <a:latin typeface="Arial" pitchFamily="34" charset="0"/>
                <a:cs typeface="Arial" pitchFamily="34" charset="0"/>
              </a:rPr>
              <a:t>Multimedia, Ltd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©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MMXV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23965"/>
            <a:ext cx="3886200" cy="47323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Production Coordinator</a:t>
            </a: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Stevi Huffaker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Graphic Designer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Melody Rowell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Brand Manager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Megan </a:t>
            </a:r>
            <a:r>
              <a:rPr lang="en-US" sz="2000" dirty="0"/>
              <a:t>O’Quinn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V.P. of Brand Management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Clayton Franklin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690534" y="2538948"/>
            <a:ext cx="411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Executive Producer</a:t>
            </a:r>
          </a:p>
          <a:p>
            <a:pPr algn="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Gordon W. Davis, Ph.D.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required for professional advancement</a:t>
            </a:r>
          </a:p>
          <a:p>
            <a:r>
              <a:rPr lang="en-US" dirty="0" smtClean="0"/>
              <a:t>Consists of the desire and ability for life-long learning</a:t>
            </a:r>
          </a:p>
          <a:p>
            <a:r>
              <a:rPr lang="en-US" dirty="0" smtClean="0"/>
              <a:t>May require the following:</a:t>
            </a:r>
          </a:p>
          <a:p>
            <a:pPr lvl="1"/>
            <a:r>
              <a:rPr lang="en-US" dirty="0" smtClean="0"/>
              <a:t>certifications</a:t>
            </a:r>
          </a:p>
          <a:p>
            <a:pPr lvl="1"/>
            <a:r>
              <a:rPr lang="en-US" dirty="0" smtClean="0"/>
              <a:t>licensure </a:t>
            </a:r>
          </a:p>
          <a:p>
            <a:pPr lvl="1"/>
            <a:r>
              <a:rPr lang="en-US" dirty="0" smtClean="0"/>
              <a:t>registration </a:t>
            </a:r>
          </a:p>
          <a:p>
            <a:pPr lvl="1"/>
            <a:r>
              <a:rPr lang="en-US" dirty="0" smtClean="0"/>
              <a:t>continuing education </a:t>
            </a:r>
          </a:p>
          <a:p>
            <a:pPr lvl="1"/>
            <a:r>
              <a:rPr lang="en-US" dirty="0" smtClean="0"/>
              <a:t>advanced degrees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shutterstock_1867328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3657600"/>
            <a:ext cx="2590800" cy="2140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337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Preparation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obtaining </a:t>
            </a:r>
            <a:r>
              <a:rPr lang="en-US" dirty="0"/>
              <a:t>necessary or beneficial licensures and or certifications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reparing for a career by learning job-related skills</a:t>
            </a:r>
            <a:endParaRPr lang="en-US" dirty="0"/>
          </a:p>
          <a:p>
            <a:pPr lvl="1"/>
            <a:r>
              <a:rPr lang="en-US" dirty="0"/>
              <a:t>j</a:t>
            </a:r>
            <a:r>
              <a:rPr lang="en-US" dirty="0" smtClean="0"/>
              <a:t>oining professional organizations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ollaborating with other professionals in a field to better understand what skills are required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shutterstock_182248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4800600"/>
            <a:ext cx="2889212" cy="1929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019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Preparation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attending </a:t>
            </a:r>
            <a:r>
              <a:rPr lang="en-US" dirty="0"/>
              <a:t>continuing education classes and tutorials</a:t>
            </a:r>
          </a:p>
          <a:p>
            <a:pPr lvl="2"/>
            <a:r>
              <a:rPr lang="en-US" sz="2600" dirty="0"/>
              <a:t>finding relevant and beneficial continuing education </a:t>
            </a:r>
            <a:r>
              <a:rPr lang="en-US" sz="2600" dirty="0" smtClean="0"/>
              <a:t>which </a:t>
            </a:r>
            <a:r>
              <a:rPr lang="en-US" sz="2600" dirty="0"/>
              <a:t>applies to </a:t>
            </a:r>
            <a:r>
              <a:rPr lang="en-US" sz="2600" dirty="0" smtClean="0"/>
              <a:t>a selected career</a:t>
            </a:r>
          </a:p>
          <a:p>
            <a:pPr lvl="3"/>
            <a:r>
              <a:rPr lang="en-US" sz="2400" dirty="0" smtClean="0"/>
              <a:t>identifying new technologies and methods of improving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shutterstock_186804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419600"/>
            <a:ext cx="2895600" cy="1934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380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Preparation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working </a:t>
            </a:r>
            <a:r>
              <a:rPr lang="en-US" dirty="0"/>
              <a:t>on projects</a:t>
            </a:r>
          </a:p>
          <a:p>
            <a:pPr lvl="2">
              <a:spcBef>
                <a:spcPts val="0"/>
              </a:spcBef>
            </a:pPr>
            <a:r>
              <a:rPr lang="en-US" dirty="0"/>
              <a:t>creating and following a plan while keeping a timed schedule</a:t>
            </a:r>
          </a:p>
          <a:p>
            <a:pPr lvl="1">
              <a:spcBef>
                <a:spcPts val="0"/>
              </a:spcBef>
            </a:pPr>
            <a:r>
              <a:rPr lang="en-US" dirty="0"/>
              <a:t>working in groups</a:t>
            </a:r>
          </a:p>
          <a:p>
            <a:pPr lvl="2">
              <a:spcBef>
                <a:spcPts val="0"/>
              </a:spcBef>
            </a:pPr>
            <a:r>
              <a:rPr lang="en-US" dirty="0"/>
              <a:t>learning teamwork strategies and taking responsibility for </a:t>
            </a:r>
            <a:r>
              <a:rPr lang="en-US" dirty="0" smtClean="0"/>
              <a:t>an assigned portion of the project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shutterstock_154764941.jpg"/>
          <p:cNvPicPr>
            <a:picLocks noChangeAspect="1"/>
          </p:cNvPicPr>
          <p:nvPr/>
        </p:nvPicPr>
        <p:blipFill rotWithShape="1">
          <a:blip r:embed="rId2" cstate="print"/>
          <a:srcRect t="13089"/>
          <a:stretch/>
        </p:blipFill>
        <p:spPr>
          <a:xfrm>
            <a:off x="3688597" y="4625340"/>
            <a:ext cx="3626603" cy="2080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945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Preparation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Jane </a:t>
            </a:r>
            <a:r>
              <a:rPr lang="en-US" sz="3200" dirty="0"/>
              <a:t>has joined a professional organization, receives a publication detailing new advancements in her </a:t>
            </a:r>
            <a:r>
              <a:rPr lang="en-US" sz="3200" dirty="0" smtClean="0"/>
              <a:t>field </a:t>
            </a:r>
            <a:r>
              <a:rPr lang="en-US" sz="3200" dirty="0"/>
              <a:t>and attends continuing education courses occasionally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John </a:t>
            </a:r>
            <a:r>
              <a:rPr lang="en-US" sz="3200" dirty="0"/>
              <a:t>is the last to learn of changes related to his profession and company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Who is utilizing academic preparation skills?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being able to evaluate arguments and </a:t>
            </a:r>
            <a:r>
              <a:rPr lang="en-US" dirty="0" smtClean="0"/>
              <a:t>information quickly, </a:t>
            </a:r>
            <a:r>
              <a:rPr lang="en-US" dirty="0"/>
              <a:t>solve problems </a:t>
            </a:r>
            <a:r>
              <a:rPr lang="en-US" dirty="0" smtClean="0"/>
              <a:t>creatively and identify mistakes with efficiency</a:t>
            </a:r>
          </a:p>
          <a:p>
            <a:r>
              <a:rPr lang="en-US" dirty="0" smtClean="0"/>
              <a:t>Is developing more ideas and making fewer mistakes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shutterstock_147301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191000"/>
            <a:ext cx="25908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224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identifying the elements</a:t>
            </a:r>
          </a:p>
          <a:p>
            <a:pPr lvl="2"/>
            <a:r>
              <a:rPr lang="en-US" dirty="0" smtClean="0"/>
              <a:t>recognizing the questions which relate to goals, purpose and needs</a:t>
            </a:r>
          </a:p>
          <a:p>
            <a:pPr lvl="1"/>
            <a:r>
              <a:rPr lang="en-US" dirty="0" smtClean="0"/>
              <a:t>collaboration</a:t>
            </a:r>
          </a:p>
          <a:p>
            <a:pPr lvl="2"/>
            <a:r>
              <a:rPr lang="en-US" dirty="0"/>
              <a:t>k</a:t>
            </a:r>
            <a:r>
              <a:rPr lang="en-US" dirty="0" smtClean="0"/>
              <a:t>nowing how to assess information and analyze it for validity and relevance with team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shutterstock_1761255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7767" y="4568130"/>
            <a:ext cx="3048000" cy="203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990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breaking new ground</a:t>
            </a:r>
          </a:p>
          <a:p>
            <a:pPr lvl="2"/>
            <a:r>
              <a:rPr lang="en-US" dirty="0" smtClean="0"/>
              <a:t>developing new innovative ideas</a:t>
            </a:r>
          </a:p>
          <a:p>
            <a:pPr lvl="1"/>
            <a:r>
              <a:rPr lang="en-US" dirty="0" smtClean="0"/>
              <a:t>creating a final product</a:t>
            </a:r>
          </a:p>
          <a:p>
            <a:pPr lvl="2"/>
            <a:r>
              <a:rPr lang="en-US" dirty="0"/>
              <a:t>using a critical </a:t>
            </a:r>
            <a:r>
              <a:rPr lang="en-US" dirty="0" smtClean="0"/>
              <a:t>eye and a willingness to look for flaws to ensure a quality product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shutterstock_226774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2598" y="4263507"/>
            <a:ext cx="3619500" cy="2417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424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6149</TotalTime>
  <Words>712</Words>
  <Application>Microsoft Office PowerPoint</Application>
  <PresentationFormat>On-screen Show (4:3)</PresentationFormat>
  <Paragraphs>140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PowerPoint Presentation</vt:lpstr>
      <vt:lpstr>Academic Preparation</vt:lpstr>
      <vt:lpstr>Academic Preparation Skills</vt:lpstr>
      <vt:lpstr>Academic Preparation Skills</vt:lpstr>
      <vt:lpstr>Academic Preparation Skills</vt:lpstr>
      <vt:lpstr>Academic Preparation Example</vt:lpstr>
      <vt:lpstr>Critical Thinking</vt:lpstr>
      <vt:lpstr>Critical Thinking Skills</vt:lpstr>
      <vt:lpstr>Critical Thinking Skills</vt:lpstr>
      <vt:lpstr>Critical Thinking Skills</vt:lpstr>
      <vt:lpstr>Critical Thinking Example</vt:lpstr>
      <vt:lpstr>Problem Solving </vt:lpstr>
      <vt:lpstr>Problem Solving Skills</vt:lpstr>
      <vt:lpstr>Problem Solving Skills</vt:lpstr>
      <vt:lpstr>Problem Solving Example</vt:lpstr>
      <vt:lpstr>Critical Thinking &amp; Problem Solving Assignment</vt:lpstr>
      <vt:lpstr>Resources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Stevie Huffaker</dc:creator>
  <cp:lastModifiedBy>DUNN, CHRISTIAN</cp:lastModifiedBy>
  <cp:revision>231</cp:revision>
  <cp:lastPrinted>2015-01-27T21:10:07Z</cp:lastPrinted>
  <dcterms:created xsi:type="dcterms:W3CDTF">2014-12-27T08:41:32Z</dcterms:created>
  <dcterms:modified xsi:type="dcterms:W3CDTF">2017-09-18T12:40:28Z</dcterms:modified>
</cp:coreProperties>
</file>