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3"/>
  </p:notesMasterIdLst>
  <p:handoutMasterIdLst>
    <p:handoutMasterId r:id="rId24"/>
  </p:handoutMasterIdLst>
  <p:sldIdLst>
    <p:sldId id="316" r:id="rId2"/>
    <p:sldId id="291" r:id="rId3"/>
    <p:sldId id="292" r:id="rId4"/>
    <p:sldId id="293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9" r:id="rId16"/>
    <p:sldId id="310" r:id="rId17"/>
    <p:sldId id="311" r:id="rId18"/>
    <p:sldId id="317" r:id="rId19"/>
    <p:sldId id="308" r:id="rId20"/>
    <p:sldId id="312" r:id="rId21"/>
    <p:sldId id="295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F78"/>
    <a:srgbClr val="E8B4A4"/>
    <a:srgbClr val="9E7A7E"/>
    <a:srgbClr val="339933"/>
    <a:srgbClr val="009900"/>
    <a:srgbClr val="00CC66"/>
    <a:srgbClr val="3399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92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2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E4AC6-13F6-44B8-B7A3-EF26A98372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70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812CB-CEF6-48FA-A9B1-1994FC647E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653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DC6CC5-6DD6-4D4D-8C08-1E202BB4DB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440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0BE0A-CBE0-402A-8D8B-D7382CCD6B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2063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89690-07D4-41FD-BEB7-8EA2EE8404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324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B79002-3BA2-47CC-8FA3-EBFE003FD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9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ED6A7-73D8-464E-B576-C5ABA45398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32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44C6A-2E73-4AD3-AEED-D3909706F9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90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EA3B74-593C-4CBD-8AF3-440BED14E6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65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0140C-8A8E-430B-877B-A167613F3E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381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96384-7CEF-4A1E-88B4-A7CB40E75D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39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9E7A3-234A-4376-8130-B335EFEC5D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75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2FB9C-2BEE-4CF4-BF5E-D1F154A59F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53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A39C56-BB8A-4AB9-BCF6-1E01F7D50B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388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8A591-E618-4CF1-85E2-B443F7BDE2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741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0" descr="CEV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00" y="0"/>
            <a:ext cx="1003300" cy="3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467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754820-700F-4AB1-9B34-039B9AE8BD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0" descr="CEV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960" y="6543042"/>
            <a:ext cx="1003300" cy="3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467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754820-700F-4AB1-9B34-039B9AE8BD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1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2E59-8CC8-4A22-8E36-5CE83A345A4F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674C-1258-4742-99E7-1B231FF54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8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886338"/>
            <a:ext cx="4114800" cy="461963"/>
          </a:xfrm>
          <a:solidFill>
            <a:srgbClr val="857F78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Protecting a Business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Licenses &amp; Permits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depending on the business</a:t>
            </a:r>
          </a:p>
          <a:p>
            <a:r>
              <a:rPr lang="en-US" dirty="0" smtClean="0"/>
              <a:t>May require complying with both state and federal regulations</a:t>
            </a:r>
          </a:p>
          <a:p>
            <a:r>
              <a:rPr lang="en-US" dirty="0" smtClean="0"/>
              <a:t>Need to be approved and verified at a licensing authority</a:t>
            </a:r>
          </a:p>
          <a:p>
            <a:endParaRPr lang="en-US" dirty="0" smtClean="0"/>
          </a:p>
        </p:txBody>
      </p:sp>
      <p:pic>
        <p:nvPicPr>
          <p:cNvPr id="18434" name="Picture 2" descr="C:\Users\skyler.mccleskey\Downloads\shutterstock_432678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8206"/>
            <a:ext cx="4569622" cy="304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Requirements for Licenses &amp;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from state to state and business to business, but should include:</a:t>
            </a:r>
          </a:p>
          <a:p>
            <a:pPr lvl="1"/>
            <a:r>
              <a:rPr lang="en-US" dirty="0" smtClean="0"/>
              <a:t>business license</a:t>
            </a:r>
          </a:p>
          <a:p>
            <a:pPr lvl="1"/>
            <a:r>
              <a:rPr lang="en-US" dirty="0" smtClean="0"/>
              <a:t>occupation and profession of the applicant</a:t>
            </a:r>
          </a:p>
          <a:p>
            <a:pPr lvl="1"/>
            <a:r>
              <a:rPr lang="en-US" dirty="0" smtClean="0"/>
              <a:t>license based on products sold</a:t>
            </a:r>
          </a:p>
          <a:p>
            <a:pPr lvl="1"/>
            <a:r>
              <a:rPr lang="en-US" dirty="0" smtClean="0"/>
              <a:t>tax registration and obtaining tax identification number</a:t>
            </a:r>
          </a:p>
          <a:p>
            <a:pPr lvl="1"/>
            <a:r>
              <a:rPr lang="en-US" dirty="0" smtClean="0"/>
              <a:t>employer registration and employer identification number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employer identification number</a:t>
            </a:r>
          </a:p>
          <a:p>
            <a:pPr lvl="2"/>
            <a:r>
              <a:rPr lang="en-US" dirty="0" smtClean="0"/>
              <a:t>except for sole proprietors</a:t>
            </a:r>
          </a:p>
          <a:p>
            <a:pPr lvl="1"/>
            <a:r>
              <a:rPr lang="en-US" dirty="0" smtClean="0"/>
              <a:t>licenses for:</a:t>
            </a:r>
          </a:p>
          <a:p>
            <a:pPr lvl="2"/>
            <a:r>
              <a:rPr lang="en-US" dirty="0" smtClean="0"/>
              <a:t>investment advising</a:t>
            </a:r>
          </a:p>
          <a:p>
            <a:pPr lvl="2"/>
            <a:r>
              <a:rPr lang="en-US" dirty="0" smtClean="0"/>
              <a:t>drug manufacturing</a:t>
            </a:r>
          </a:p>
          <a:p>
            <a:pPr lvl="2"/>
            <a:r>
              <a:rPr lang="en-US" dirty="0" smtClean="0"/>
              <a:t>preparation of meat products</a:t>
            </a:r>
          </a:p>
          <a:p>
            <a:pPr lvl="2"/>
            <a:r>
              <a:rPr lang="en-US" dirty="0" smtClean="0"/>
              <a:t>broadcasting</a:t>
            </a:r>
          </a:p>
          <a:p>
            <a:pPr lvl="2"/>
            <a:r>
              <a:rPr lang="en-US" dirty="0" smtClean="0"/>
              <a:t>ground transportation</a:t>
            </a:r>
          </a:p>
          <a:p>
            <a:pPr lvl="2"/>
            <a:r>
              <a:rPr lang="en-US" dirty="0" smtClean="0"/>
              <a:t>selling alcohol, tobacco or firearms</a:t>
            </a:r>
          </a:p>
          <a:p>
            <a:pPr lvl="2"/>
            <a:r>
              <a:rPr lang="en-US" dirty="0" smtClean="0"/>
              <a:t>fertilizer and insecticide applicator</a:t>
            </a:r>
          </a:p>
          <a:p>
            <a:pPr lvl="1"/>
            <a:r>
              <a:rPr lang="en-US" dirty="0" smtClean="0"/>
              <a:t>copyrights, trademarks and patents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Plays a major factor in a business’ success or failure</a:t>
            </a:r>
          </a:p>
          <a:p>
            <a:r>
              <a:rPr lang="en-US" dirty="0" smtClean="0"/>
              <a:t>Should be researched to find zoning restrictions, strong customer location and leasing or buying options</a:t>
            </a:r>
          </a:p>
          <a:p>
            <a:r>
              <a:rPr lang="en-US" dirty="0" smtClean="0"/>
              <a:t>Should allow for business growth</a:t>
            </a:r>
          </a:p>
          <a:p>
            <a:endParaRPr lang="en-US" dirty="0" smtClean="0"/>
          </a:p>
        </p:txBody>
      </p:sp>
      <p:pic>
        <p:nvPicPr>
          <p:cNvPr id="19458" name="Picture 2" descr="C:\Users\skyler.mccleskey\Downloads\shutterstock_431207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56980"/>
            <a:ext cx="365474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Ownership Reminders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have enough capital to start a new business</a:t>
            </a:r>
          </a:p>
          <a:p>
            <a:r>
              <a:rPr lang="en-US" dirty="0" smtClean="0"/>
              <a:t>Ensure there is a need for the company</a:t>
            </a:r>
          </a:p>
          <a:p>
            <a:r>
              <a:rPr lang="en-US" dirty="0" smtClean="0"/>
              <a:t>Confirm all necessary licenses are obtained and requirements are met</a:t>
            </a:r>
          </a:p>
          <a:p>
            <a:endParaRPr lang="en-US" dirty="0" smtClean="0"/>
          </a:p>
        </p:txBody>
      </p:sp>
      <p:pic>
        <p:nvPicPr>
          <p:cNvPr id="20482" name="Picture 2" descr="C:\Users\skyler.mccleskey\Downloads\shutterstock_432841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962400"/>
            <a:ext cx="4105177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Businesses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 or provide a service directly to a consumer or other business</a:t>
            </a:r>
          </a:p>
          <a:p>
            <a:r>
              <a:rPr lang="en-US" dirty="0" smtClean="0"/>
              <a:t>May be a division of a company</a:t>
            </a:r>
          </a:p>
          <a:p>
            <a:pPr lvl="1"/>
            <a:r>
              <a:rPr lang="en-US" dirty="0" smtClean="0"/>
              <a:t>customer support division of a telecommunications company</a:t>
            </a:r>
          </a:p>
          <a:p>
            <a:r>
              <a:rPr lang="en-US" dirty="0" smtClean="0"/>
              <a:t>Have no boundaries in terms of who can sell a service or what the service could be</a:t>
            </a:r>
          </a:p>
          <a:p>
            <a:r>
              <a:rPr lang="en-US" dirty="0" smtClean="0"/>
              <a:t>Are a common avenue for entrepreneurs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Service Sector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Comprises the largest portion of the economies of high and middle income countries</a:t>
            </a:r>
          </a:p>
          <a:p>
            <a:r>
              <a:rPr lang="en-US" dirty="0" smtClean="0"/>
              <a:t>Is a good indicator of the change of the economy in a country</a:t>
            </a:r>
          </a:p>
          <a:p>
            <a:r>
              <a:rPr lang="en-US" dirty="0" smtClean="0"/>
              <a:t>Increases as a country becomes more industrialized and developed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Business Examples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lawn care</a:t>
            </a:r>
          </a:p>
          <a:p>
            <a:pPr lvl="1"/>
            <a:r>
              <a:rPr lang="en-US" dirty="0" smtClean="0"/>
              <a:t>income tax preparation</a:t>
            </a:r>
          </a:p>
          <a:p>
            <a:pPr lvl="1"/>
            <a:r>
              <a:rPr lang="en-US" dirty="0" smtClean="0"/>
              <a:t>web design</a:t>
            </a:r>
          </a:p>
          <a:p>
            <a:pPr lvl="1"/>
            <a:r>
              <a:rPr lang="en-US" dirty="0" smtClean="0"/>
              <a:t>wedding planning</a:t>
            </a:r>
          </a:p>
          <a:p>
            <a:pPr lvl="1"/>
            <a:r>
              <a:rPr lang="en-US" dirty="0" smtClean="0"/>
              <a:t>carpet cleaning</a:t>
            </a:r>
          </a:p>
          <a:p>
            <a:endParaRPr lang="en-US" dirty="0" smtClean="0"/>
          </a:p>
        </p:txBody>
      </p:sp>
      <p:pic>
        <p:nvPicPr>
          <p:cNvPr id="6" name="Picture 5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6083" y="6147877"/>
            <a:ext cx="950976" cy="713232"/>
          </a:xfrm>
          <a:prstGeom prst="rect">
            <a:avLst/>
          </a:prstGeom>
        </p:spPr>
      </p:pic>
      <p:pic>
        <p:nvPicPr>
          <p:cNvPr id="21506" name="Picture 2" descr="C:\Users\skyler.mccleskey\Downloads\shutterstock_4329015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38912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Registration </a:t>
            </a:r>
            <a:r>
              <a:rPr lang="en-US" dirty="0" smtClean="0"/>
              <a:t>Process Assignment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For </a:t>
            </a:r>
            <a:r>
              <a:rPr lang="en-US" sz="2500" dirty="0"/>
              <a:t>this project you </a:t>
            </a:r>
            <a:r>
              <a:rPr lang="en-US" sz="2500" dirty="0" smtClean="0"/>
              <a:t>and a partner will detail the </a:t>
            </a:r>
            <a:r>
              <a:rPr lang="en-US" sz="2500" dirty="0"/>
              <a:t>steps in registering a new business </a:t>
            </a:r>
            <a:r>
              <a:rPr lang="en-US" sz="2500" dirty="0" smtClean="0"/>
              <a:t>in </a:t>
            </a:r>
            <a:r>
              <a:rPr lang="en-US" sz="2500" dirty="0" smtClean="0"/>
              <a:t>Texas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You </a:t>
            </a:r>
            <a:r>
              <a:rPr lang="en-US" sz="2500" dirty="0" smtClean="0"/>
              <a:t>must use one of the templates listed under </a:t>
            </a:r>
            <a:r>
              <a:rPr lang="en-US" sz="2500" b="1" dirty="0" smtClean="0"/>
              <a:t>Documents and Examples</a:t>
            </a:r>
            <a:r>
              <a:rPr lang="en-US" sz="2500" dirty="0" smtClean="0"/>
              <a:t> for your information.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 </a:t>
            </a:r>
          </a:p>
          <a:p>
            <a:pPr marL="0" indent="0">
              <a:buNone/>
            </a:pPr>
            <a:r>
              <a:rPr lang="en-US" sz="2500" dirty="0" smtClean="0"/>
              <a:t>You must i</a:t>
            </a:r>
            <a:r>
              <a:rPr lang="en-US" sz="2500" dirty="0" smtClean="0"/>
              <a:t>nclude all information/steps necessary </a:t>
            </a:r>
            <a:r>
              <a:rPr lang="en-US" sz="2500" dirty="0" smtClean="0"/>
              <a:t>to register a new </a:t>
            </a:r>
            <a:r>
              <a:rPr lang="en-US" sz="2500" dirty="0" smtClean="0"/>
              <a:t>business. </a:t>
            </a: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To </a:t>
            </a:r>
            <a:r>
              <a:rPr lang="en-US" sz="2500" dirty="0"/>
              <a:t>find the </a:t>
            </a:r>
            <a:r>
              <a:rPr lang="en-US" sz="2500" dirty="0" smtClean="0"/>
              <a:t>requirements for </a:t>
            </a:r>
            <a:r>
              <a:rPr lang="en-US" sz="2500" dirty="0" smtClean="0"/>
              <a:t>Texas, </a:t>
            </a:r>
            <a:r>
              <a:rPr lang="en-US" sz="2500" dirty="0"/>
              <a:t>use </a:t>
            </a:r>
            <a:r>
              <a:rPr lang="en-US" sz="2500" dirty="0" smtClean="0"/>
              <a:t>the </a:t>
            </a:r>
            <a:r>
              <a:rPr lang="en-US" sz="2500" dirty="0"/>
              <a:t>i</a:t>
            </a:r>
            <a:r>
              <a:rPr lang="en-US" sz="2500" dirty="0" smtClean="0"/>
              <a:t>nternet </a:t>
            </a:r>
            <a:r>
              <a:rPr lang="en-US" sz="2500" dirty="0" smtClean="0"/>
              <a:t>and the links I have provided under </a:t>
            </a:r>
            <a:r>
              <a:rPr lang="en-US" sz="2500" b="1" dirty="0" smtClean="0"/>
              <a:t>Documents and Examples</a:t>
            </a:r>
            <a:r>
              <a:rPr lang="en-US" sz="2500" dirty="0" smtClean="0"/>
              <a:t> on our website.</a:t>
            </a:r>
            <a:endParaRPr lang="en-US" sz="2500" dirty="0" smtClean="0"/>
          </a:p>
        </p:txBody>
      </p:sp>
      <p:pic>
        <p:nvPicPr>
          <p:cNvPr id="6" name="Picture 5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6083" y="6147877"/>
            <a:ext cx="95097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2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(2009). Retrieved March 16, 2009, from U.S. Small Business Administration: http://sba.gov/</a:t>
            </a:r>
          </a:p>
          <a:p>
            <a:r>
              <a:rPr lang="en-US" sz="2200" dirty="0" smtClean="0"/>
              <a:t>Glossary. (1995-2004). Retrieved March 16, 2009, from Pearson Education: http://wps.pearsoned.co.uk/wps/media/objects/1065/1090612/glossary.html</a:t>
            </a:r>
          </a:p>
          <a:p>
            <a:r>
              <a:rPr lang="en-US" sz="2200" dirty="0" smtClean="0"/>
              <a:t>What Are Patents, Trademarks, Servicemarks, and Copyrights? (2004, May 12). Retrieved March 16, 2009, from United States Patent and Trademark Office: http://www.uspto.gov/web/offices/pac/doc/general/whatis.htm</a:t>
            </a:r>
          </a:p>
          <a:p>
            <a:endParaRPr lang="en-US" sz="2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 Business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more than just thinking of a catchy name</a:t>
            </a:r>
          </a:p>
          <a:p>
            <a:r>
              <a:rPr lang="en-US" dirty="0" smtClean="0"/>
              <a:t>Can require registration and approval from the government</a:t>
            </a:r>
          </a:p>
          <a:p>
            <a:r>
              <a:rPr lang="en-US" dirty="0" smtClean="0"/>
              <a:t>May require research 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help from a marketing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firm</a:t>
            </a:r>
          </a:p>
          <a:p>
            <a:endParaRPr lang="en-US" dirty="0" smtClean="0"/>
          </a:p>
        </p:txBody>
      </p:sp>
      <p:pic>
        <p:nvPicPr>
          <p:cNvPr id="15362" name="Picture 2" descr="C:\Users\skyler.mccleskey\Downloads\shutterstock_4321656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04165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Stephenson, J. (2010). Start a Service Business. Retrieved August 17, 2010, from http://www.entrepreneur.com/startingabusiness/businessideas/article80686.html</a:t>
            </a:r>
          </a:p>
          <a:p>
            <a:r>
              <a:rPr lang="en-US" sz="2200" dirty="0" smtClean="0"/>
              <a:t>World Bank. (2009). Growth of the Service Sector. Retrieved August 17, 2010, from http://www.worldbank.org/depweb/beyond/beyondco/beg_09.pdf</a:t>
            </a:r>
          </a:p>
          <a:p>
            <a:endParaRPr lang="en-US" sz="22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379458"/>
            <a:ext cx="8229600" cy="5273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Assistant Brand Manager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Jake Porsch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Amy Hogan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Graphic Designer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Melody Rowell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Brand Manager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Megan O’Quinn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V.P. of Brand Management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Clayton Franklin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0534" y="1362957"/>
            <a:ext cx="411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dirty="0">
              <a:effectLst/>
            </a:endParaRPr>
          </a:p>
          <a:p>
            <a:pPr algn="r"/>
            <a:endParaRPr lang="en-US" sz="2000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dirty="0">
              <a:effectLst/>
            </a:endParaRPr>
          </a:p>
          <a:p>
            <a:pPr algn="r"/>
            <a:r>
              <a:rPr lang="en-US" sz="2000" b="1" dirty="0" smtClean="0">
                <a:effectLst/>
              </a:rPr>
              <a:t>Executive Producer</a:t>
            </a:r>
          </a:p>
          <a:p>
            <a:pPr algn="r"/>
            <a:r>
              <a:rPr lang="en-US" sz="2000" dirty="0" smtClean="0">
                <a:effectLst/>
              </a:rPr>
              <a:t>Gordon W. Davis, Ph.D.</a:t>
            </a:r>
            <a:endParaRPr lang="en-US" sz="20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621784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CEV </a:t>
            </a:r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Multimedia, Ltd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© 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MMXVI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Naming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trying to make the name short or indicate a short version</a:t>
            </a:r>
          </a:p>
          <a:p>
            <a:pPr lvl="2"/>
            <a:r>
              <a:rPr lang="en-US" dirty="0" smtClean="0"/>
              <a:t>for example: Rosa’s Café</a:t>
            </a:r>
            <a:r>
              <a:rPr lang="en-US" baseline="30000" dirty="0" smtClean="0"/>
              <a:t>®</a:t>
            </a:r>
            <a:r>
              <a:rPr lang="en-US" dirty="0" smtClean="0"/>
              <a:t> is just known as Rosa’s</a:t>
            </a:r>
          </a:p>
          <a:p>
            <a:pPr lvl="1"/>
            <a:r>
              <a:rPr lang="en-US" dirty="0" smtClean="0"/>
              <a:t>making it easy to remember</a:t>
            </a:r>
          </a:p>
          <a:p>
            <a:pPr lvl="1"/>
            <a:r>
              <a:rPr lang="en-US" dirty="0" smtClean="0"/>
              <a:t>making the name descriptive of the business</a:t>
            </a:r>
          </a:p>
          <a:p>
            <a:pPr lvl="2"/>
            <a:r>
              <a:rPr lang="en-US" dirty="0" smtClean="0"/>
              <a:t>the name should be capable of drawing attention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of Trade Name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made through the state’s Secretary of State offices and the U.S. Patent and Trademark Office (USPTO)</a:t>
            </a:r>
          </a:p>
          <a:p>
            <a:r>
              <a:rPr lang="en-US" dirty="0" smtClean="0"/>
              <a:t>Should first be made through USPTO’s online system to see if the proposed name is being used in any state and federal registers</a:t>
            </a:r>
          </a:p>
          <a:p>
            <a:r>
              <a:rPr lang="en-US" dirty="0" smtClean="0"/>
              <a:t>Can also be registered with county clerk’s office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Names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unique names which identify Internet sites and businesses</a:t>
            </a:r>
          </a:p>
          <a:p>
            <a:r>
              <a:rPr lang="en-US" dirty="0" smtClean="0"/>
              <a:t>Are bought and registered through online businesses </a:t>
            </a:r>
          </a:p>
          <a:p>
            <a:r>
              <a:rPr lang="en-US" dirty="0" smtClean="0"/>
              <a:t>Can also be the actual name of the business</a:t>
            </a:r>
          </a:p>
          <a:p>
            <a:endParaRPr lang="en-US" dirty="0" smtClean="0"/>
          </a:p>
        </p:txBody>
      </p:sp>
      <p:pic>
        <p:nvPicPr>
          <p:cNvPr id="16386" name="Picture 2" descr="C:\Users\skyler.mccleskey\Downloads\shutterstock_430237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886200" cy="2821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Ideas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very important when making sure  inventions or ideas are not sold by others as their own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patents</a:t>
            </a:r>
          </a:p>
          <a:p>
            <a:pPr lvl="1"/>
            <a:r>
              <a:rPr lang="en-US" dirty="0" smtClean="0"/>
              <a:t>trademarks</a:t>
            </a:r>
          </a:p>
          <a:p>
            <a:pPr lvl="1"/>
            <a:r>
              <a:rPr lang="en-US" dirty="0" smtClean="0"/>
              <a:t>copyrights</a:t>
            </a:r>
          </a:p>
          <a:p>
            <a:endParaRPr lang="en-US" dirty="0" smtClean="0"/>
          </a:p>
        </p:txBody>
      </p:sp>
      <p:pic>
        <p:nvPicPr>
          <p:cNvPr id="17410" name="Picture 2" descr="C:\Users\skyler.mccleskey\Downloads\shutterstock_432626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4832698" cy="334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grants of intellectual property rights to the inventor</a:t>
            </a:r>
          </a:p>
          <a:p>
            <a:r>
              <a:rPr lang="en-US" dirty="0" smtClean="0"/>
              <a:t>Are issued by the United States Patent and Trademark Office</a:t>
            </a:r>
          </a:p>
          <a:p>
            <a:r>
              <a:rPr lang="en-US" dirty="0" smtClean="0"/>
              <a:t>Prohibit others from making, using, offering for sale, selling or importing your invention</a:t>
            </a:r>
          </a:p>
          <a:p>
            <a:r>
              <a:rPr lang="en-US" dirty="0" smtClean="0"/>
              <a:t>Last for 20 years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Trademarks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words, symbols, names or devices used to specify goods and differentiate one good from others</a:t>
            </a:r>
          </a:p>
          <a:p>
            <a:r>
              <a:rPr lang="en-US" dirty="0" smtClean="0"/>
              <a:t>Prevent others from using a similar mark on products, but does not prevent others from making and selling the same products under a different mark</a:t>
            </a:r>
          </a:p>
          <a:p>
            <a:r>
              <a:rPr lang="en-US" dirty="0" smtClean="0"/>
              <a:t>Are also known as service marks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protections provided to authors of original work such as:</a:t>
            </a:r>
          </a:p>
          <a:p>
            <a:pPr lvl="1"/>
            <a:r>
              <a:rPr lang="en-US" dirty="0" smtClean="0"/>
              <a:t>literary</a:t>
            </a:r>
          </a:p>
          <a:p>
            <a:pPr lvl="1"/>
            <a:r>
              <a:rPr lang="en-US" dirty="0" smtClean="0"/>
              <a:t>dramatic</a:t>
            </a:r>
          </a:p>
          <a:p>
            <a:pPr lvl="1"/>
            <a:r>
              <a:rPr lang="en-US" dirty="0" smtClean="0"/>
              <a:t>musical</a:t>
            </a:r>
          </a:p>
          <a:p>
            <a:r>
              <a:rPr lang="en-US" dirty="0" smtClean="0"/>
              <a:t>Protect the form of expression rather than the subject matter </a:t>
            </a:r>
          </a:p>
          <a:p>
            <a:r>
              <a:rPr lang="en-US" dirty="0" smtClean="0"/>
              <a:t>Are registered at the Copyright Office of the Library of Congress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849</Words>
  <Application>Microsoft Office PowerPoint</Application>
  <PresentationFormat>On-screen Show (4:3)</PresentationFormat>
  <Paragraphs>158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Custom Design</vt:lpstr>
      <vt:lpstr>Protecting a Business</vt:lpstr>
      <vt:lpstr>Naming a Business</vt:lpstr>
      <vt:lpstr>Tips for Naming a Business</vt:lpstr>
      <vt:lpstr>Registration of Trade Name</vt:lpstr>
      <vt:lpstr>Domain Names</vt:lpstr>
      <vt:lpstr>Protecting Ideas</vt:lpstr>
      <vt:lpstr>Patents</vt:lpstr>
      <vt:lpstr>Trademarks</vt:lpstr>
      <vt:lpstr>Copyrights</vt:lpstr>
      <vt:lpstr>Licenses &amp; Permits</vt:lpstr>
      <vt:lpstr>State Requirements for Licenses &amp; Permits</vt:lpstr>
      <vt:lpstr>Federal Requirements</vt:lpstr>
      <vt:lpstr>Location</vt:lpstr>
      <vt:lpstr>Business Ownership Reminders</vt:lpstr>
      <vt:lpstr>Service Businesses</vt:lpstr>
      <vt:lpstr>The Service Sector</vt:lpstr>
      <vt:lpstr>Service Business Examples</vt:lpstr>
      <vt:lpstr>Business Registration Process Assignment</vt:lpstr>
      <vt:lpstr>Resources</vt:lpstr>
      <vt:lpstr>Resources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DUNN, CHRISTIAN</cp:lastModifiedBy>
  <cp:revision>103</cp:revision>
  <cp:lastPrinted>2013-04-28T00:19:28Z</cp:lastPrinted>
  <dcterms:created xsi:type="dcterms:W3CDTF">2008-04-09T15:03:18Z</dcterms:created>
  <dcterms:modified xsi:type="dcterms:W3CDTF">2017-10-23T13:06:14Z</dcterms:modified>
</cp:coreProperties>
</file>