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6" r:id="rId3"/>
    <p:sldMasterId id="2147483708" r:id="rId4"/>
    <p:sldMasterId id="2147483672" r:id="rId5"/>
    <p:sldMasterId id="2147483660" r:id="rId6"/>
  </p:sldMasterIdLst>
  <p:notesMasterIdLst>
    <p:notesMasterId r:id="rId25"/>
  </p:notesMasterIdLst>
  <p:handoutMasterIdLst>
    <p:handoutMasterId r:id="rId26"/>
  </p:handoutMasterIdLst>
  <p:sldIdLst>
    <p:sldId id="31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18" r:id="rId22"/>
    <p:sldId id="319" r:id="rId23"/>
    <p:sldId id="295" r:id="rId24"/>
  </p:sldIdLst>
  <p:sldSz cx="9144000" cy="6858000" type="screen4x3"/>
  <p:notesSz cx="7315200" cy="9601200"/>
  <p:custDataLst>
    <p:tags r:id="rId2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41" autoAdjust="0"/>
  </p:normalViewPr>
  <p:slideViewPr>
    <p:cSldViewPr>
      <p:cViewPr varScale="1">
        <p:scale>
          <a:sx n="85" d="100"/>
          <a:sy n="85" d="100"/>
        </p:scale>
        <p:origin x="155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380"/>
    </p:cViewPr>
  </p:sorterViewPr>
  <p:notesViewPr>
    <p:cSldViewPr>
      <p:cViewPr varScale="1">
        <p:scale>
          <a:sx n="50" d="100"/>
          <a:sy n="50" d="100"/>
        </p:scale>
        <p:origin x="-190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5866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206B22D-EC0F-4541-9378-4FC61A92C98D}" type="datetimeFigureOut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DFC1EC77-CB21-4C8A-8520-1188D120AD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89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888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646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07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652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903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710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9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42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2689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6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8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07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7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64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87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073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1EC77-CB21-4C8A-8520-1188D120AD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57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CEV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1787" y="0"/>
            <a:ext cx="995138" cy="3404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EBFE0651-77C3-4FD7-8576-CF0A47D51A74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FA0D4449-4B12-4EBF-A42A-87D979BA2F0B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EV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9137"/>
            <a:ext cx="995138" cy="3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720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117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96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880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28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106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71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25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C1FC4EB9-7749-4A5A-8AA5-76FDCAFE9813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926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438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46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EV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9137"/>
            <a:ext cx="995138" cy="3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18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5979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440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202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0112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0748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25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5A312B29-FB14-49C0-9277-C28A5CE60056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85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847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450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797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EV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9137"/>
            <a:ext cx="995138" cy="3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61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801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897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868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747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13597689-C4A6-40BF-815F-72ECED166343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0556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359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83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589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432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EV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9137"/>
            <a:ext cx="995138" cy="3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4876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1624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497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334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3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48CD5BE9-6591-490A-BE85-1E5E4304CC7D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4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562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354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4341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1518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269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EV 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174" y="6517596"/>
            <a:ext cx="995138" cy="3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39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0093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183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27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029411EA-3148-494A-A778-FE096CD6B9F2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8401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5333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104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142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702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25955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92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082CED5A-9B2A-4328-8B39-153AC7725305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59636589-4E1B-40A4-A4CD-DDC2A8AEAAB4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8756" y="6456432"/>
            <a:ext cx="2133600" cy="365125"/>
          </a:xfrm>
          <a:prstGeom prst="rect">
            <a:avLst/>
          </a:prstGeom>
        </p:spPr>
        <p:txBody>
          <a:bodyPr/>
          <a:lstStyle/>
          <a:p>
            <a:fld id="{ECCE686A-DD66-4808-A74C-FABE073CD498}" type="datetime1">
              <a:rPr lang="en-US" smtClean="0"/>
              <a:pPr/>
              <a:t>2/4/2019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73284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600200"/>
            <a:ext cx="7010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E8FD846-1E78-4F4B-AF2D-9448D113214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CEV Logo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62" y="6477000"/>
            <a:ext cx="995138" cy="340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7780" cmpd="sng">
            <a:solidFill>
              <a:schemeClr val="accent1">
                <a:tint val="3000"/>
              </a:schemeClr>
            </a:solidFill>
            <a:prstDash val="solid"/>
            <a:miter lim="800000"/>
          </a:ln>
          <a:gradFill>
            <a:gsLst>
              <a:gs pos="10000">
                <a:schemeClr val="accent1">
                  <a:tint val="63000"/>
                  <a:sat val="105000"/>
                </a:schemeClr>
              </a:gs>
              <a:gs pos="90000">
                <a:schemeClr val="accent1">
                  <a:shade val="50000"/>
                  <a:satMod val="100000"/>
                </a:schemeClr>
              </a:gs>
            </a:gsLst>
            <a:lin ang="5400000"/>
          </a:gradFill>
          <a:effectLst>
            <a:outerShdw blurRad="55000" dist="50800" dir="5400000" algn="tl">
              <a:srgbClr val="000000">
                <a:alpha val="33000"/>
              </a:srgbClr>
            </a:outerShdw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35DAF-C135-440E-A30F-2936494A4DDE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0587-B150-4D87-BBF9-51B19AC6D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98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92CD9-CA31-483C-A4CF-A6395384E9B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3A9B-E419-4949-A6EA-D06FB2D7F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7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5917-E981-4DD6-9D8F-EDFC01A35E8D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404C-565D-4E8B-B0D7-E930DA02BE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63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D651-01D3-4FCB-BBBD-9EBD3E02FF21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76603-FF06-4D8B-A112-69C8733D1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6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060F1-9BA6-4E09-98B4-AAD2BC9B9A54}" type="datetimeFigureOut">
              <a:rPr lang="en-US" smtClean="0"/>
              <a:t>2/4/2019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1549F-F5F1-4155-9753-25A972889C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5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7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485055"/>
            <a:ext cx="6934200" cy="52967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73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926" y="1711748"/>
            <a:ext cx="3886200" cy="514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6741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026" y="1524000"/>
            <a:ext cx="3810000" cy="54527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9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5926" y="1617406"/>
            <a:ext cx="6934200" cy="53167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35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594" y="1746761"/>
            <a:ext cx="3852863" cy="495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493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833033"/>
            <a:ext cx="519112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3375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219200"/>
            <a:ext cx="5257800" cy="58060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67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726" y="1520713"/>
            <a:ext cx="7086600" cy="5300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 Assignment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12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7467600" cy="1143000"/>
          </a:xfrm>
        </p:spPr>
        <p:txBody>
          <a:bodyPr/>
          <a:lstStyle/>
          <a:p>
            <a:r>
              <a:rPr lang="en-US" sz="6000" dirty="0" smtClean="0"/>
              <a:t>Acknowledgements</a:t>
            </a:r>
            <a:endParaRPr lang="en-US" sz="6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62000" y="1295400"/>
            <a:ext cx="8229600" cy="5562600"/>
          </a:xfrm>
        </p:spPr>
        <p:txBody>
          <a:bodyPr rtlCol="0">
            <a:normAutofit/>
          </a:bodyPr>
          <a:lstStyle/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1" dirty="0" smtClean="0">
              <a:solidFill>
                <a:srgbClr val="000000"/>
              </a:solidFill>
            </a:endParaRP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 smtClean="0">
                <a:solidFill>
                  <a:srgbClr val="000000"/>
                </a:solidFill>
              </a:rPr>
              <a:t>Executive Producer</a:t>
            </a:r>
          </a:p>
          <a:p>
            <a:pPr marL="457200" indent="-114300" algn="r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dirty="0" smtClean="0">
                <a:solidFill>
                  <a:srgbClr val="000000"/>
                </a:solidFill>
              </a:rPr>
              <a:t>Gordon W. Davis, Ph.D.</a:t>
            </a:r>
          </a:p>
        </p:txBody>
      </p:sp>
      <p:sp>
        <p:nvSpPr>
          <p:cNvPr id="13" name="Content Placeholder 5"/>
          <p:cNvSpPr txBox="1">
            <a:spLocks/>
          </p:cNvSpPr>
          <p:nvPr/>
        </p:nvSpPr>
        <p:spPr bwMode="auto">
          <a:xfrm>
            <a:off x="1905000" y="1295400"/>
            <a:ext cx="3824288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>
              <a:buFont typeface="Arial" charset="0"/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>
              <a:buFont typeface="Arial" charset="0"/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>
              <a:buFont typeface="Arial" charset="0"/>
              <a:buChar char="•"/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 Unicode MS" charset="-128"/>
              </a:rPr>
              <a:t>Production Coordinator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cs typeface="Arial Unicode MS" charset="-128"/>
              </a:rPr>
              <a:t>Amy Hogan 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cs typeface="Arial Unicode MS" charset="-128"/>
              </a:rPr>
              <a:t>Megan O’Quinn</a:t>
            </a:r>
          </a:p>
          <a:p>
            <a:pPr eaLnBrk="1" hangingPunct="1">
              <a:buSzTx/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cs typeface="Arial Unicode MS" charset="-128"/>
              </a:rPr>
              <a:t>Brand Manager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 smtClean="0">
                <a:solidFill>
                  <a:srgbClr val="000000"/>
                </a:solidFill>
                <a:cs typeface="Arial Unicode MS" charset="-128"/>
              </a:rPr>
              <a:t>Megan O’Quinn</a:t>
            </a:r>
          </a:p>
          <a:p>
            <a:pPr eaLnBrk="1" hangingPunct="1">
              <a:buSzTx/>
              <a:buFont typeface="Arial" charset="0"/>
              <a:buNone/>
            </a:pPr>
            <a:endParaRPr lang="en-US" altLang="en-US" sz="2000" b="1" dirty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cs typeface="Arial Unicode MS" charset="-128"/>
              </a:rPr>
              <a:t>Graphic </a:t>
            </a:r>
            <a:r>
              <a:rPr lang="en-US" altLang="en-US" sz="2000" b="1" dirty="0">
                <a:solidFill>
                  <a:srgbClr val="000000"/>
                </a:solidFill>
                <a:cs typeface="Arial Unicode MS" charset="-128"/>
              </a:rPr>
              <a:t>Designer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>
                <a:solidFill>
                  <a:srgbClr val="000000"/>
                </a:solidFill>
                <a:cs typeface="Arial Unicode MS" charset="-128"/>
              </a:rPr>
              <a:t>Melody Rowell</a:t>
            </a:r>
          </a:p>
          <a:p>
            <a:pPr eaLnBrk="1" hangingPunct="1">
              <a:buSzTx/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>
                <a:solidFill>
                  <a:srgbClr val="000000"/>
                </a:solidFill>
                <a:cs typeface="Arial Unicode MS" charset="-128"/>
              </a:rPr>
              <a:t>Technical Writer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>
                <a:solidFill>
                  <a:srgbClr val="000000"/>
                </a:solidFill>
                <a:cs typeface="Arial Unicode MS" charset="-128"/>
              </a:rPr>
              <a:t>Jessica Odom</a:t>
            </a:r>
          </a:p>
          <a:p>
            <a:pPr eaLnBrk="1" hangingPunct="1">
              <a:buSzTx/>
              <a:buFont typeface="Arial" charset="0"/>
              <a:buNone/>
            </a:pPr>
            <a:endParaRPr lang="en-US" altLang="en-US" sz="2000" b="1" dirty="0" smtClean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endParaRPr lang="en-US" altLang="en-US" sz="2000" b="1" dirty="0" smtClean="0">
              <a:solidFill>
                <a:srgbClr val="000000"/>
              </a:solidFill>
              <a:cs typeface="Arial Unicode MS" charset="-128"/>
            </a:endParaRP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cs typeface="Arial Unicode MS" charset="-128"/>
              </a:rPr>
              <a:t>V.P</a:t>
            </a:r>
            <a:r>
              <a:rPr lang="en-US" altLang="en-US" sz="2000" b="1" dirty="0">
                <a:solidFill>
                  <a:srgbClr val="000000"/>
                </a:solidFill>
                <a:cs typeface="Arial Unicode MS" charset="-128"/>
              </a:rPr>
              <a:t>. of Brand Management</a:t>
            </a:r>
          </a:p>
          <a:p>
            <a:pPr eaLnBrk="1" hangingPunct="1">
              <a:buSzTx/>
              <a:buFont typeface="Arial" charset="0"/>
              <a:buNone/>
            </a:pPr>
            <a:r>
              <a:rPr lang="en-US" altLang="en-US" sz="2000" dirty="0">
                <a:solidFill>
                  <a:srgbClr val="000000"/>
                </a:solidFill>
                <a:cs typeface="Arial Unicode MS" charset="-128"/>
              </a:rPr>
              <a:t>Clayton Franklin</a:t>
            </a:r>
          </a:p>
          <a:p>
            <a:pPr eaLnBrk="1" hangingPunct="1">
              <a:buSzTx/>
              <a:buFont typeface="Arial" charset="0"/>
              <a:buNone/>
            </a:pPr>
            <a:endParaRPr lang="en-US" altLang="en-US" sz="2000" dirty="0">
              <a:solidFill>
                <a:srgbClr val="000000"/>
              </a:solidFill>
              <a:cs typeface="Arial Unicode MS" charset="-128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38600" y="6211888"/>
            <a:ext cx="327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dirty="0">
                <a:solidFill>
                  <a:srgbClr val="000000"/>
                </a:solidFill>
                <a:latin typeface="Arial Unicode MS" charset="-128"/>
              </a:rPr>
              <a:t>© MMXIV</a:t>
            </a:r>
          </a:p>
          <a:p>
            <a:pPr algn="ctr"/>
            <a:r>
              <a:rPr lang="en-US" altLang="en-US" dirty="0">
                <a:solidFill>
                  <a:srgbClr val="000000"/>
                </a:solidFill>
                <a:latin typeface="Arial Unicode MS" charset="-128"/>
              </a:rPr>
              <a:t>CEV Multimedia, Ltd.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Is a form of paid non-personal promotion</a:t>
            </a:r>
            <a:endParaRPr lang="en-US" sz="2800" dirty="0" smtClean="0"/>
          </a:p>
          <a:p>
            <a:pPr lvl="0"/>
            <a:r>
              <a:rPr lang="en-US" dirty="0" smtClean="0"/>
              <a:t>Is used to inform, persuade or remind customers about a specific product, company or idea</a:t>
            </a:r>
            <a:endParaRPr lang="en-US" sz="2800" dirty="0" smtClean="0"/>
          </a:p>
          <a:p>
            <a:pPr lvl="0"/>
            <a:r>
              <a:rPr lang="en-US" dirty="0" smtClean="0"/>
              <a:t>Has two basic aspects:</a:t>
            </a:r>
            <a:endParaRPr lang="en-US" sz="2800" dirty="0" smtClean="0"/>
          </a:p>
          <a:p>
            <a:pPr lvl="1"/>
            <a:r>
              <a:rPr lang="en-US" dirty="0" smtClean="0"/>
              <a:t>the message – what a business wants to communicate </a:t>
            </a:r>
            <a:endParaRPr lang="en-US" sz="2400" dirty="0" smtClean="0"/>
          </a:p>
          <a:p>
            <a:pPr lvl="1"/>
            <a:r>
              <a:rPr lang="en-US" dirty="0" smtClean="0"/>
              <a:t>the medium – the method communication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Advertising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Phrases meant to attract customers</a:t>
            </a:r>
            <a:endParaRPr lang="en-US" sz="2800" dirty="0" smtClean="0"/>
          </a:p>
          <a:p>
            <a:pPr lvl="1"/>
            <a:r>
              <a:rPr lang="en-US" dirty="0" smtClean="0"/>
              <a:t>come in and enjoy a … </a:t>
            </a:r>
            <a:endParaRPr lang="en-US" sz="2400" dirty="0" smtClean="0"/>
          </a:p>
          <a:p>
            <a:pPr lvl="1"/>
            <a:r>
              <a:rPr lang="en-US" dirty="0" smtClean="0"/>
              <a:t>try our new …</a:t>
            </a:r>
            <a:endParaRPr lang="en-US" sz="2400" dirty="0" smtClean="0"/>
          </a:p>
          <a:p>
            <a:pPr lvl="1"/>
            <a:r>
              <a:rPr lang="en-US" dirty="0" smtClean="0"/>
              <a:t>buy now…</a:t>
            </a:r>
            <a:endParaRPr lang="en-US" sz="2400" dirty="0" smtClean="0"/>
          </a:p>
          <a:p>
            <a:pPr lvl="0"/>
            <a:r>
              <a:rPr lang="en-US" dirty="0" smtClean="0"/>
              <a:t>Slogans meant to raise brand name awareness</a:t>
            </a:r>
            <a:endParaRPr lang="en-US" sz="2800" dirty="0" smtClean="0"/>
          </a:p>
          <a:p>
            <a:pPr lvl="1"/>
            <a:r>
              <a:rPr lang="en-US" dirty="0" smtClean="0"/>
              <a:t>“Dude, you’re getting a Dell!”</a:t>
            </a:r>
            <a:endParaRPr lang="en-US" sz="2400" dirty="0" smtClean="0"/>
          </a:p>
          <a:p>
            <a:pPr lvl="1"/>
            <a:r>
              <a:rPr lang="en-US" dirty="0" smtClean="0"/>
              <a:t>Built Ford Tough</a:t>
            </a:r>
            <a:endParaRPr lang="en-US" sz="2400" dirty="0" smtClean="0"/>
          </a:p>
          <a:p>
            <a:pPr lvl="1"/>
            <a:r>
              <a:rPr lang="en-US" dirty="0" smtClean="0"/>
              <a:t>Think Outside the Bun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 descr="slide8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5029200"/>
            <a:ext cx="2032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Include the following:</a:t>
            </a:r>
          </a:p>
          <a:p>
            <a:pPr lvl="1"/>
            <a:r>
              <a:rPr lang="en-US" dirty="0" smtClean="0"/>
              <a:t>print media</a:t>
            </a:r>
          </a:p>
          <a:p>
            <a:pPr lvl="2"/>
            <a:r>
              <a:rPr lang="en-US" dirty="0" smtClean="0"/>
              <a:t>newspapers, flyers, magazines, trade publications, journals, newsletters, yellow pages and direct mail</a:t>
            </a:r>
          </a:p>
          <a:p>
            <a:pPr lvl="1"/>
            <a:r>
              <a:rPr lang="en-US" dirty="0" smtClean="0"/>
              <a:t>broadcasting media</a:t>
            </a:r>
          </a:p>
          <a:p>
            <a:pPr lvl="2"/>
            <a:r>
              <a:rPr lang="en-US" dirty="0" smtClean="0"/>
              <a:t>television, radio and movie ads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 descr="slide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0" y="4953000"/>
            <a:ext cx="2362200" cy="157086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Include the following:</a:t>
            </a:r>
            <a:endParaRPr lang="en-US" sz="2800" dirty="0" smtClean="0"/>
          </a:p>
          <a:p>
            <a:pPr lvl="1"/>
            <a:r>
              <a:rPr lang="en-US" dirty="0" smtClean="0"/>
              <a:t>Internet</a:t>
            </a:r>
            <a:endParaRPr lang="en-US" sz="2400" dirty="0" smtClean="0"/>
          </a:p>
          <a:p>
            <a:pPr lvl="2"/>
            <a:r>
              <a:rPr lang="en-US" dirty="0" smtClean="0"/>
              <a:t>website banners, pop-ups, spam and     e-mail</a:t>
            </a:r>
            <a:endParaRPr lang="en-US" sz="2000" dirty="0" smtClean="0"/>
          </a:p>
          <a:p>
            <a:pPr lvl="1"/>
            <a:r>
              <a:rPr lang="en-US" dirty="0" smtClean="0"/>
              <a:t>outdoor and transit media</a:t>
            </a:r>
            <a:endParaRPr lang="en-US" sz="2400" dirty="0" smtClean="0"/>
          </a:p>
          <a:p>
            <a:pPr lvl="2"/>
            <a:r>
              <a:rPr lang="en-US" dirty="0" smtClean="0"/>
              <a:t>billboards, buses, taxis, trucks, cars, subway stations and airline terminals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 descr="slide1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3800" y="4800600"/>
            <a:ext cx="2844800" cy="18953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Increases business awareness</a:t>
            </a:r>
          </a:p>
          <a:p>
            <a:pPr lvl="0"/>
            <a:r>
              <a:rPr lang="en-US" dirty="0" smtClean="0"/>
              <a:t>Reaches  a wide audience</a:t>
            </a:r>
          </a:p>
          <a:p>
            <a:pPr lvl="0"/>
            <a:r>
              <a:rPr lang="en-US" dirty="0" smtClean="0"/>
              <a:t>Uses repetition and product positioning to build customer trust</a:t>
            </a:r>
          </a:p>
          <a:p>
            <a:pPr lvl="0"/>
            <a:r>
              <a:rPr lang="en-US" dirty="0" smtClean="0"/>
              <a:t>Entices customers visually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Picture 4" descr="slide1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810000"/>
            <a:ext cx="1718310" cy="2588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Disadvantages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Can be impersonal</a:t>
            </a:r>
          </a:p>
          <a:p>
            <a:pPr lvl="0"/>
            <a:r>
              <a:rPr lang="en-US" dirty="0" smtClean="0"/>
              <a:t>Is often less effective for “closing the sale”</a:t>
            </a:r>
          </a:p>
          <a:p>
            <a:pPr lvl="0"/>
            <a:r>
              <a:rPr lang="en-US" dirty="0" smtClean="0"/>
              <a:t>Can be expensive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 descr="slide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657600" y="4267200"/>
            <a:ext cx="2750075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Include:</a:t>
            </a:r>
            <a:endParaRPr lang="en-US" sz="2800" dirty="0" smtClean="0"/>
          </a:p>
          <a:p>
            <a:pPr lvl="1"/>
            <a:r>
              <a:rPr lang="en-US" dirty="0" smtClean="0"/>
              <a:t>budgeting</a:t>
            </a:r>
            <a:endParaRPr lang="en-US" sz="2400" dirty="0" smtClean="0"/>
          </a:p>
          <a:p>
            <a:pPr lvl="2"/>
            <a:r>
              <a:rPr lang="en-US" dirty="0" smtClean="0"/>
              <a:t>how much the ad will cost</a:t>
            </a:r>
            <a:endParaRPr lang="en-US" sz="2000" dirty="0" smtClean="0"/>
          </a:p>
          <a:p>
            <a:pPr lvl="1"/>
            <a:r>
              <a:rPr lang="en-US" dirty="0" smtClean="0"/>
              <a:t>frequency</a:t>
            </a:r>
            <a:endParaRPr lang="en-US" sz="2400" dirty="0" smtClean="0"/>
          </a:p>
          <a:p>
            <a:pPr lvl="2"/>
            <a:r>
              <a:rPr lang="en-US" dirty="0" smtClean="0"/>
              <a:t>how often the ad will run</a:t>
            </a:r>
            <a:endParaRPr lang="en-US" sz="2000" dirty="0" smtClean="0"/>
          </a:p>
          <a:p>
            <a:pPr lvl="1"/>
            <a:r>
              <a:rPr lang="en-US" dirty="0" smtClean="0"/>
              <a:t>medium</a:t>
            </a:r>
            <a:endParaRPr lang="en-US" sz="2400" dirty="0" smtClean="0"/>
          </a:p>
          <a:p>
            <a:pPr lvl="2"/>
            <a:r>
              <a:rPr lang="en-US" dirty="0" smtClean="0"/>
              <a:t>which medium should be used for greatest results</a:t>
            </a: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 descr="slide14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5105400"/>
            <a:ext cx="2410047" cy="155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Advertising Media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7010400" cy="5121275"/>
          </a:xfrm>
        </p:spPr>
        <p:txBody>
          <a:bodyPr>
            <a:normAutofit fontScale="55000" lnSpcReduction="20000"/>
          </a:bodyPr>
          <a:lstStyle/>
          <a:p>
            <a:endParaRPr lang="en-US" dirty="0"/>
          </a:p>
          <a:p>
            <a:r>
              <a:rPr lang="en-US" dirty="0"/>
              <a:t> You will assume the role of managerial team </a:t>
            </a:r>
            <a:r>
              <a:rPr lang="en-US" dirty="0" smtClean="0"/>
              <a:t>for </a:t>
            </a:r>
            <a:r>
              <a:rPr lang="en-US" dirty="0"/>
              <a:t>a large clothing store.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You </a:t>
            </a:r>
            <a:r>
              <a:rPr lang="en-US" dirty="0"/>
              <a:t>are to develop an advertising plan and coordinate an in-store promotion to announce the new line of jeans coming this spring.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The jeans are expensive but are endorsed by a 20-something </a:t>
            </a:r>
            <a:r>
              <a:rPr lang="en-US" dirty="0" smtClean="0"/>
              <a:t>celebrity of your choice. </a:t>
            </a:r>
          </a:p>
          <a:p>
            <a:endParaRPr lang="en-US" dirty="0"/>
          </a:p>
          <a:p>
            <a:r>
              <a:rPr lang="en-US" dirty="0"/>
              <a:t>You are to select a minimum of </a:t>
            </a:r>
            <a:r>
              <a:rPr lang="en-US" dirty="0" smtClean="0"/>
              <a:t>3 </a:t>
            </a:r>
            <a:r>
              <a:rPr lang="en-US" dirty="0"/>
              <a:t>appropriate advertising media and make suggestions that coordinate your in-store promotion with the selected advertising. </a:t>
            </a:r>
          </a:p>
          <a:p>
            <a:pPr lvl="1"/>
            <a:r>
              <a:rPr lang="en-US" dirty="0" smtClean="0"/>
              <a:t>Radio Ad</a:t>
            </a:r>
            <a:endParaRPr lang="en-US" dirty="0"/>
          </a:p>
          <a:p>
            <a:pPr lvl="1"/>
            <a:r>
              <a:rPr lang="en-US" dirty="0" smtClean="0"/>
              <a:t>Television </a:t>
            </a:r>
            <a:r>
              <a:rPr lang="en-US" dirty="0"/>
              <a:t>Commercial </a:t>
            </a:r>
          </a:p>
          <a:p>
            <a:pPr lvl="1"/>
            <a:r>
              <a:rPr lang="en-US" dirty="0" smtClean="0"/>
              <a:t>Billboard </a:t>
            </a:r>
            <a:endParaRPr lang="en-US" dirty="0"/>
          </a:p>
          <a:p>
            <a:pPr lvl="1"/>
            <a:r>
              <a:rPr lang="en-US" dirty="0" smtClean="0"/>
              <a:t>Newspaper Ad </a:t>
            </a:r>
          </a:p>
          <a:p>
            <a:pPr lvl="1"/>
            <a:r>
              <a:rPr lang="en-US" dirty="0" smtClean="0"/>
              <a:t>Web Banner Ad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FD846-1E78-4F4B-AF2D-9448D113214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8104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 - &amp;quot;Objectives&amp;quot;&quot;/&gt;&lt;property id=&quot;20307&quot; value=&quot;257&quot;/&gt;&lt;/object&gt;&lt;object type=&quot;3&quot; unique_id=&quot;10006&quot;&gt;&lt;property id=&quot;20148&quot; value=&quot;5&quot;/&gt;&lt;property id=&quot;20300&quot; value=&quot;Slide 3 - &amp;quot;Promotion&amp;quot;&quot;/&gt;&lt;property id=&quot;20307&quot; value=&quot;258&quot;/&gt;&lt;/object&gt;&lt;object type=&quot;3&quot; unique_id=&quot;10007&quot;&gt;&lt;property id=&quot;20148&quot; value=&quot;5&quot;/&gt;&lt;property id=&quot;20300&quot; value=&quot;Slide 4 - &amp;quot;Promotional Mix&amp;quot;&quot;/&gt;&lt;property id=&quot;20307&quot; value=&quot;259&quot;/&gt;&lt;/object&gt;&lt;object type=&quot;3&quot; unique_id=&quot;10008&quot;&gt;&lt;property id=&quot;20148&quot; value=&quot;5&quot;/&gt;&lt;property id=&quot;20300&quot; value=&quot;Slide 5 - &amp;quot;Promotional Mix&amp;quot;&quot;/&gt;&lt;property id=&quot;20307&quot; value=&quot;260&quot;/&gt;&lt;/object&gt;&lt;object type=&quot;3&quot; unique_id=&quot;10009&quot;&gt;&lt;property id=&quot;20148&quot; value=&quot;5&quot;/&gt;&lt;property id=&quot;20300&quot; value=&quot;Slide 6 - &amp;quot;Promotional Mix&amp;quot;&quot;/&gt;&lt;property id=&quot;20307&quot; value=&quot;261&quot;/&gt;&lt;/object&gt;&lt;object type=&quot;3&quot; unique_id=&quot;10010&quot;&gt;&lt;property id=&quot;20148&quot; value=&quot;5&quot;/&gt;&lt;property id=&quot;20300&quot; value=&quot;Slide 7 - &amp;quot;Advertising&amp;quot;&quot;/&gt;&lt;property id=&quot;20307&quot; value=&quot;262&quot;/&gt;&lt;/object&gt;&lt;object type=&quot;3&quot; unique_id=&quot;10011&quot;&gt;&lt;property id=&quot;20148&quot; value=&quot;5&quot;/&gt;&lt;property id=&quot;20300&quot; value=&quot;Slide 8 - &amp;quot;Types of Advertising Messages&amp;quot;&quot;/&gt;&lt;property id=&quot;20307&quot; value=&quot;263&quot;/&gt;&lt;/object&gt;&lt;object type=&quot;3&quot; unique_id=&quot;10012&quot;&gt;&lt;property id=&quot;20148&quot; value=&quot;5&quot;/&gt;&lt;property id=&quot;20300&quot; value=&quot;Slide 9 - &amp;quot;Advertising Mediums&amp;quot;&quot;/&gt;&lt;property id=&quot;20307&quot; value=&quot;264&quot;/&gt;&lt;/object&gt;&lt;object type=&quot;3&quot; unique_id=&quot;10013&quot;&gt;&lt;property id=&quot;20148&quot; value=&quot;5&quot;/&gt;&lt;property id=&quot;20300&quot; value=&quot;Slide 10 - &amp;quot;Advertising Mediums&amp;quot;&quot;/&gt;&lt;property id=&quot;20307&quot; value=&quot;265&quot;/&gt;&lt;/object&gt;&lt;object type=&quot;3&quot; unique_id=&quot;10014&quot;&gt;&lt;property id=&quot;20148&quot; value=&quot;5&quot;/&gt;&lt;property id=&quot;20300&quot; value=&quot;Slide 11 - &amp;quot;Advertising Advantages&amp;quot;&quot;/&gt;&lt;property id=&quot;20307&quot; value=&quot;266&quot;/&gt;&lt;/object&gt;&lt;object type=&quot;3&quot; unique_id=&quot;10015&quot;&gt;&lt;property id=&quot;20148&quot; value=&quot;5&quot;/&gt;&lt;property id=&quot;20300&quot; value=&quot;Slide 12 - &amp;quot;Advertising Disadvantages &amp;quot;&quot;/&gt;&lt;property id=&quot;20307&quot; value=&quot;267&quot;/&gt;&lt;/object&gt;&lt;object type=&quot;3&quot; unique_id=&quot;10016&quot;&gt;&lt;property id=&quot;20148&quot; value=&quot;5&quot;/&gt;&lt;property id=&quot;20300&quot; value=&quot;Slide 13 - &amp;quot;Advertising Decisions&amp;quot;&quot;/&gt;&lt;property id=&quot;20307&quot; value=&quot;268&quot;/&gt;&lt;/object&gt;&lt;object type=&quot;3&quot; unique_id=&quot;10017&quot;&gt;&lt;property id=&quot;20148&quot; value=&quot;5&quot;/&gt;&lt;property id=&quot;20300&quot; value=&quot;Slide 14 - &amp;quot;Public Relations &amp;quot;&quot;/&gt;&lt;property id=&quot;20307&quot; value=&quot;269&quot;/&gt;&lt;/object&gt;&lt;object type=&quot;3&quot; unique_id=&quot;10018&quot;&gt;&lt;property id=&quot;20148&quot; value=&quot;5&quot;/&gt;&lt;property id=&quot;20300&quot; value=&quot;Slide 15 - &amp;quot;Public Relations &amp;quot;&quot;/&gt;&lt;property id=&quot;20307&quot; value=&quot;306&quot;/&gt;&lt;/object&gt;&lt;object type=&quot;3&quot; unique_id=&quot;10019&quot;&gt;&lt;property id=&quot;20148&quot; value=&quot;5&quot;/&gt;&lt;property id=&quot;20300&quot; value=&quot;Slide 16 - &amp;quot;Public Relations &amp;quot;&quot;/&gt;&lt;property id=&quot;20307&quot; value=&quot;270&quot;/&gt;&lt;/object&gt;&lt;object type=&quot;3&quot; unique_id=&quot;10020&quot;&gt;&lt;property id=&quot;20148&quot; value=&quot;5&quot;/&gt;&lt;property id=&quot;20300&quot; value=&quot;Slide 17 - &amp;quot;Public Relations&amp;quot;&quot;/&gt;&lt;property id=&quot;20307&quot; value=&quot;271&quot;/&gt;&lt;/object&gt;&lt;object type=&quot;3&quot; unique_id=&quot;10021&quot;&gt;&lt;property id=&quot;20148&quot; value=&quot;5&quot;/&gt;&lt;property id=&quot;20300&quot; value=&quot;Slide 18 - &amp;quot;Examples of Public Relations&amp;quot;&quot;/&gt;&lt;property id=&quot;20307&quot; value=&quot;272&quot;/&gt;&lt;/object&gt;&lt;object type=&quot;3&quot; unique_id=&quot;10022&quot;&gt;&lt;property id=&quot;20148&quot; value=&quot;5&quot;/&gt;&lt;property id=&quot;20300&quot; value=&quot;Slide 19 - &amp;quot;Sales Promotions&amp;quot;&quot;/&gt;&lt;property id=&quot;20307&quot; value=&quot;273&quot;/&gt;&lt;/object&gt;&lt;object type=&quot;3&quot; unique_id=&quot;10023&quot;&gt;&lt;property id=&quot;20148&quot; value=&quot;5&quot;/&gt;&lt;property id=&quot;20300&quot; value=&quot;Slide 20 - &amp;quot;Sales Promotions &amp;quot;&quot;/&gt;&lt;property id=&quot;20307&quot; value=&quot;274&quot;/&gt;&lt;/object&gt;&lt;object type=&quot;3&quot; unique_id=&quot;10024&quot;&gt;&lt;property id=&quot;20148&quot; value=&quot;5&quot;/&gt;&lt;property id=&quot;20300&quot; value=&quot;Slide 21 - &amp;quot;Sales Promotions Advantages &amp;quot;&quot;/&gt;&lt;property id=&quot;20307&quot; value=&quot;275&quot;/&gt;&lt;/object&gt;&lt;object type=&quot;3&quot; unique_id=&quot;10025&quot;&gt;&lt;property id=&quot;20148&quot; value=&quot;5&quot;/&gt;&lt;property id=&quot;20300&quot; value=&quot;Slide 22 - &amp;quot;Sales Promotions Disadvantages &amp;quot;&quot;/&gt;&lt;property id=&quot;20307&quot; value=&quot;276&quot;/&gt;&lt;/object&gt;&lt;object type=&quot;3&quot; unique_id=&quot;10026&quot;&gt;&lt;property id=&quot;20148&quot; value=&quot;5&quot;/&gt;&lt;property id=&quot;20300&quot; value=&quot;Slide 23 - &amp;quot;Sales Promotions Examples&amp;quot;&quot;/&gt;&lt;property id=&quot;20307&quot; value=&quot;277&quot;/&gt;&lt;/object&gt;&lt;object type=&quot;3&quot; unique_id=&quot;10027&quot;&gt;&lt;property id=&quot;20148&quot; value=&quot;5&quot;/&gt;&lt;property id=&quot;20300&quot; value=&quot;Slide 24 - &amp;quot;Personal Selling&amp;quot;&quot;/&gt;&lt;property id=&quot;20307&quot; value=&quot;278&quot;/&gt;&lt;/object&gt;&lt;object type=&quot;3&quot; unique_id=&quot;10028&quot;&gt;&lt;property id=&quot;20148&quot; value=&quot;5&quot;/&gt;&lt;property id=&quot;20300&quot; value=&quot;Slide 25 - &amp;quot;Personal Selling&amp;quot;&quot;/&gt;&lt;property id=&quot;20307&quot; value=&quot;279&quot;/&gt;&lt;/object&gt;&lt;object type=&quot;3&quot; unique_id=&quot;10029&quot;&gt;&lt;property id=&quot;20148&quot; value=&quot;5&quot;/&gt;&lt;property id=&quot;20300&quot; value=&quot;Slide 26 - &amp;quot;Personal Selling Advantages &amp;#x0D;&amp;#x0A;&amp;quot;&quot;/&gt;&lt;property id=&quot;20307&quot; value=&quot;280&quot;/&gt;&lt;/object&gt;&lt;object type=&quot;3&quot; unique_id=&quot;10030&quot;&gt;&lt;property id=&quot;20148&quot; value=&quot;5&quot;/&gt;&lt;property id=&quot;20300&quot; value=&quot;Slide 27 - &amp;quot;Personal Selling Disadvantages &amp;quot;&quot;/&gt;&lt;property id=&quot;20307&quot; value=&quot;281&quot;/&gt;&lt;/object&gt;&lt;object type=&quot;3&quot; unique_id=&quot;10031&quot;&gt;&lt;property id=&quot;20148&quot; value=&quot;5&quot;/&gt;&lt;property id=&quot;20300&quot; value=&quot;Slide 28 - &amp;quot;Personal Selling Examples&amp;quot;&quot;/&gt;&lt;property id=&quot;20307&quot; value=&quot;282&quot;/&gt;&lt;/object&gt;&lt;object type=&quot;3&quot; unique_id=&quot;10032&quot;&gt;&lt;property id=&quot;20148&quot; value=&quot;5&quot;/&gt;&lt;property id=&quot;20300&quot; value=&quot;Slide 29 - &amp;quot;Promotional Planning&amp;quot;&quot;/&gt;&lt;property id=&quot;20307&quot; value=&quot;283&quot;/&gt;&lt;/object&gt;&lt;object type=&quot;3&quot; unique_id=&quot;10033&quot;&gt;&lt;property id=&quot;20148&quot; value=&quot;5&quot;/&gt;&lt;property id=&quot;20300&quot; value=&quot;Slide 30 - &amp;quot;Tips for Developing a Promotional Mix&amp;quot;&quot;/&gt;&lt;property id=&quot;20307&quot; value=&quot;284&quot;/&gt;&lt;/object&gt;&lt;object type=&quot;3&quot; unique_id=&quot;10034&quot;&gt;&lt;property id=&quot;20148&quot; value=&quot;5&quot;/&gt;&lt;property id=&quot;20300&quot; value=&quot;Slide 31 - &amp;quot;Target Market Example&amp;quot;&quot;/&gt;&lt;property id=&quot;20307&quot; value=&quot;285&quot;/&gt;&lt;/object&gt;&lt;object type=&quot;3&quot; unique_id=&quot;10035&quot;&gt;&lt;property id=&quot;20148&quot; value=&quot;5&quot;/&gt;&lt;property id=&quot;20300&quot; value=&quot;Slide 32 - &amp;quot;Tips for Developing a Promotional Mix&amp;quot;&quot;/&gt;&lt;property id=&quot;20307&quot; value=&quot;286&quot;/&gt;&lt;/object&gt;&lt;object type=&quot;3&quot; unique_id=&quot;10036&quot;&gt;&lt;property id=&quot;20148&quot; value=&quot;5&quot;/&gt;&lt;property id=&quot;20300&quot; value=&quot;Slide 33 - &amp;quot;Determining Objectives Example&amp;quot;&quot;/&gt;&lt;property id=&quot;20307&quot; value=&quot;287&quot;/&gt;&lt;/object&gt;&lt;object type=&quot;3&quot; unique_id=&quot;10037&quot;&gt;&lt;property id=&quot;20148&quot; value=&quot;5&quot;/&gt;&lt;property id=&quot;20300&quot; value=&quot;Slide 34 - &amp;quot;Tips for Developing a Promotional Mix&amp;quot;&quot;/&gt;&lt;property id=&quot;20307&quot; value=&quot;288&quot;/&gt;&lt;/object&gt;&lt;object type=&quot;3&quot; unique_id=&quot;10038&quot;&gt;&lt;property id=&quot;20148&quot; value=&quot;5&quot;/&gt;&lt;property id=&quot;20300&quot; value=&quot;Slide 35 - &amp;quot;Message Components&amp;quot;&quot;/&gt;&lt;property id=&quot;20307&quot; value=&quot;289&quot;/&gt;&lt;/object&gt;&lt;object type=&quot;3&quot; unique_id=&quot;10039&quot;&gt;&lt;property id=&quot;20148&quot; value=&quot;5&quot;/&gt;&lt;property id=&quot;20300&quot; value=&quot;Slide 36 - &amp;quot;Message Components&amp;quot;&quot;/&gt;&lt;property id=&quot;20307&quot; value=&quot;290&quot;/&gt;&lt;/object&gt;&lt;object type=&quot;3&quot; unique_id=&quot;10040&quot;&gt;&lt;property id=&quot;20148&quot; value=&quot;5&quot;/&gt;&lt;property id=&quot;20300&quot; value=&quot;Slide 37 - &amp;quot;Tips for Developing a Promotional Mix&amp;quot;&quot;/&gt;&lt;property id=&quot;20307&quot; value=&quot;291&quot;/&gt;&lt;/object&gt;&lt;object type=&quot;3&quot; unique_id=&quot;10041&quot;&gt;&lt;property id=&quot;20148&quot; value=&quot;5&quot;/&gt;&lt;property id=&quot;20300&quot; value=&quot;Slide 38 - &amp;quot;Promotional Channels Example&amp;quot;&quot;/&gt;&lt;property id=&quot;20307&quot; value=&quot;292&quot;/&gt;&lt;/object&gt;&lt;object type=&quot;3&quot; unique_id=&quot;10042&quot;&gt;&lt;property id=&quot;20148&quot; value=&quot;5&quot;/&gt;&lt;property id=&quot;20300&quot; value=&quot;Slide 39 - &amp;quot;Selecting Promotional Channels&amp;quot;&quot;/&gt;&lt;property id=&quot;20307&quot; value=&quot;293&quot;/&gt;&lt;/object&gt;&lt;object type=&quot;3&quot; unique_id=&quot;10043&quot;&gt;&lt;property id=&quot;20148&quot; value=&quot;5&quot;/&gt;&lt;property id=&quot;20300&quot; value=&quot;Slide 40 - &amp;quot;Tips for Developing a Promotional Mix&amp;quot;&quot;/&gt;&lt;property id=&quot;20307&quot; value=&quot;294&quot;/&gt;&lt;/object&gt;&lt;object type=&quot;3&quot; unique_id=&quot;10044&quot;&gt;&lt;property id=&quot;20148&quot; value=&quot;5&quot;/&gt;&lt;property id=&quot;20300&quot; value=&quot;Slide 41 - &amp;quot;Determining Your Budget&amp;quot;&quot;/&gt;&lt;property id=&quot;20307&quot; value=&quot;296&quot;/&gt;&lt;/object&gt;&lt;object type=&quot;3&quot; unique_id=&quot;10045&quot;&gt;&lt;property id=&quot;20148&quot; value=&quot;5&quot;/&gt;&lt;property id=&quot;20300&quot; value=&quot;Slide 42 - &amp;quot;Promotional Mix Example&amp;quot;&quot;/&gt;&lt;property id=&quot;20307&quot; value=&quot;297&quot;/&gt;&lt;/object&gt;&lt;object type=&quot;3&quot; unique_id=&quot;10046&quot;&gt;&lt;property id=&quot;20148&quot; value=&quot;5&quot;/&gt;&lt;property id=&quot;20300&quot; value=&quot;Slide 43 - &amp;quot;Tips for Developing a Promotional Mix&amp;quot;&quot;/&gt;&lt;property id=&quot;20307&quot; value=&quot;298&quot;/&gt;&lt;/object&gt;&lt;object type=&quot;3&quot; unique_id=&quot;10047&quot;&gt;&lt;property id=&quot;20148&quot; value=&quot;5&quot;/&gt;&lt;property id=&quot;20300&quot; value=&quot;Slide 44 - &amp;quot;Summary&amp;quot;&quot;/&gt;&lt;property id=&quot;20307&quot; value=&quot;299&quot;/&gt;&lt;/object&gt;&lt;object type=&quot;3&quot; unique_id=&quot;10048&quot;&gt;&lt;property id=&quot;20148&quot; value=&quot;5&quot;/&gt;&lt;property id=&quot;20300&quot; value=&quot;Slide 45 - &amp;quot;Summary &amp;quot;&quot;/&gt;&lt;property id=&quot;20307&quot; value=&quot;300&quot;/&gt;&lt;/object&gt;&lt;object type=&quot;3&quot; unique_id=&quot;10049&quot;&gt;&lt;property id=&quot;20148&quot; value=&quot;5&quot;/&gt;&lt;property id=&quot;20300&quot; value=&quot;Slide 46 - &amp;quot;Summary&amp;quot;&quot;/&gt;&lt;property id=&quot;20307&quot; value=&quot;301&quot;/&gt;&lt;/object&gt;&lt;object type=&quot;3&quot; unique_id=&quot;10050&quot;&gt;&lt;property id=&quot;20148&quot; value=&quot;5&quot;/&gt;&lt;property id=&quot;20300&quot; value=&quot;Slide 47 - &amp;quot;Assessment&amp;quot;&quot;/&gt;&lt;property id=&quot;20307&quot; value=&quot;302&quot;/&gt;&lt;/object&gt;&lt;object type=&quot;3&quot; unique_id=&quot;10051&quot;&gt;&lt;property id=&quot;20148&quot; value=&quot;5&quot;/&gt;&lt;property id=&quot;20300&quot; value=&quot;Slide 48 - &amp;quot;Assessment&amp;quot;&quot;/&gt;&lt;property id=&quot;20307&quot; value=&quot;303&quot;/&gt;&lt;/object&gt;&lt;object type=&quot;3&quot; unique_id=&quot;10052&quot;&gt;&lt;property id=&quot;20148&quot; value=&quot;5&quot;/&gt;&lt;property id=&quot;20300&quot; value=&quot;Slide 49 - &amp;quot;Assessment&amp;quot;&quot;/&gt;&lt;property id=&quot;20307&quot; value=&quot;305&quot;/&gt;&lt;/object&gt;&lt;object type=&quot;3&quot; unique_id=&quot;10053&quot;&gt;&lt;property id=&quot;20148&quot; value=&quot;5&quot;/&gt;&lt;property id=&quot;20300&quot; value=&quot;Slide 50 - &amp;quot;Resources&amp;quot;&quot;/&gt;&lt;property id=&quot;20307&quot; value=&quot;304&quot;/&gt;&lt;/object&gt;&lt;object type=&quot;3&quot; unique_id=&quot;10054&quot;&gt;&lt;property id=&quot;20148&quot; value=&quot;5&quot;/&gt;&lt;property id=&quot;20300&quot; value=&quot;Slide 51 - &amp;quot;Acknowledgements&amp;quot;&quot;/&gt;&lt;property id=&quot;20307&quot; value=&quot;29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414</Words>
  <Application>Microsoft Office PowerPoint</Application>
  <PresentationFormat>On-screen Show (4:3)</PresentationFormat>
  <Paragraphs>136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Arial Unicode MS</vt:lpstr>
      <vt:lpstr>Calibri</vt:lpstr>
      <vt:lpstr>Office Theme</vt:lpstr>
      <vt:lpstr>2_Custom Design</vt:lpstr>
      <vt:lpstr>3_Custom Design</vt:lpstr>
      <vt:lpstr>4_Custom Design</vt:lpstr>
      <vt:lpstr>1_Custom Design</vt:lpstr>
      <vt:lpstr>Custom Design</vt:lpstr>
      <vt:lpstr>PowerPoint Presentation</vt:lpstr>
      <vt:lpstr>Advertising</vt:lpstr>
      <vt:lpstr>Types of Advertising Messages</vt:lpstr>
      <vt:lpstr>Advertising Media</vt:lpstr>
      <vt:lpstr>Advertising Media</vt:lpstr>
      <vt:lpstr>Advertising Advantages</vt:lpstr>
      <vt:lpstr>Advertising Disadvantages </vt:lpstr>
      <vt:lpstr>Advertising Decisions</vt:lpstr>
      <vt:lpstr>Advertising Media Assignment</vt:lpstr>
      <vt:lpstr>Advertising Media Assignment</vt:lpstr>
      <vt:lpstr>Advertising Media Assignment</vt:lpstr>
      <vt:lpstr>Advertising Media Assignment</vt:lpstr>
      <vt:lpstr>Advertising Media Assignment</vt:lpstr>
      <vt:lpstr>Advertising Media Assignment</vt:lpstr>
      <vt:lpstr>Advertising Media Assignment</vt:lpstr>
      <vt:lpstr>Advertising Media Assignment</vt:lpstr>
      <vt:lpstr>Advertising Media Assignment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</dc:creator>
  <cp:lastModifiedBy>DUNN, CHRISTIAN</cp:lastModifiedBy>
  <cp:revision>76</cp:revision>
  <dcterms:created xsi:type="dcterms:W3CDTF">2008-04-09T19:06:34Z</dcterms:created>
  <dcterms:modified xsi:type="dcterms:W3CDTF">2019-02-04T19:28:51Z</dcterms:modified>
</cp:coreProperties>
</file>